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5" r:id="rId4"/>
    <p:sldId id="259" r:id="rId5"/>
    <p:sldId id="260" r:id="rId6"/>
    <p:sldId id="276" r:id="rId7"/>
    <p:sldId id="261" r:id="rId8"/>
    <p:sldId id="262" r:id="rId9"/>
    <p:sldId id="263" r:id="rId10"/>
    <p:sldId id="264" r:id="rId11"/>
    <p:sldId id="265" r:id="rId12"/>
    <p:sldId id="274" r:id="rId13"/>
    <p:sldId id="266" r:id="rId14"/>
    <p:sldId id="267" r:id="rId15"/>
    <p:sldId id="268" r:id="rId16"/>
    <p:sldId id="269" r:id="rId17"/>
    <p:sldId id="277" r:id="rId18"/>
    <p:sldId id="273" r:id="rId19"/>
    <p:sldId id="257" r:id="rId2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0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2/07/2018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936976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2/07/2018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38385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AD6FF56-524B-43C6-8DD7-37B9ED24E8DD}" type="datetimeFigureOut">
              <a:rPr lang="es-CO" smtClean="0"/>
              <a:t>2/07/2018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854191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AD6FF56-524B-43C6-8DD7-37B9ED24E8DD}" type="datetimeFigureOut">
              <a:rPr lang="es-CO" smtClean="0"/>
              <a:t>2/07/2018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919875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AD6FF56-524B-43C6-8DD7-37B9ED24E8DD}" type="datetimeFigureOut">
              <a:rPr lang="es-CO" smtClean="0"/>
              <a:t>2/07/2018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977238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AD6FF56-524B-43C6-8DD7-37B9ED24E8DD}" type="datetimeFigureOut">
              <a:rPr lang="es-CO" smtClean="0"/>
              <a:t>2/07/2018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717813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AD6FF56-524B-43C6-8DD7-37B9ED24E8DD}" type="datetimeFigureOut">
              <a:rPr lang="es-CO" smtClean="0"/>
              <a:t>2/07/2018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889733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AD6FF56-524B-43C6-8DD7-37B9ED24E8DD}" type="datetimeFigureOut">
              <a:rPr lang="es-CO" smtClean="0"/>
              <a:t>2/07/2018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1486608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AD6FF56-524B-43C6-8DD7-37B9ED24E8DD}" type="datetimeFigureOut">
              <a:rPr lang="es-CO" smtClean="0"/>
              <a:t>2/07/2018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548742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2/07/2018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893458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AD6FF56-524B-43C6-8DD7-37B9ED24E8DD}" type="datetimeFigureOut">
              <a:rPr lang="es-CO" smtClean="0"/>
              <a:t>2/07/2018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9F582EC-EE9F-4285-A230-FDE6A392AAA9}" type="slidenum">
              <a:rPr lang="es-CO" smtClean="0"/>
              <a:t>‹Nº›</a:t>
            </a:fld>
            <a:endParaRPr lang="es-CO"/>
          </a:p>
        </p:txBody>
      </p:sp>
    </p:spTree>
    <p:extLst>
      <p:ext uri="{BB962C8B-B14F-4D97-AF65-F5344CB8AC3E}">
        <p14:creationId xmlns:p14="http://schemas.microsoft.com/office/powerpoint/2010/main" val="2940105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6FF56-524B-43C6-8DD7-37B9ED24E8DD}" type="datetimeFigureOut">
              <a:rPr lang="es-CO" smtClean="0"/>
              <a:t>2/07/2018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F582EC-EE9F-4285-A230-FDE6A392AAA9}" type="slidenum">
              <a:rPr lang="es-CO" smtClean="0"/>
              <a:t>‹Nº›</a:t>
            </a:fld>
            <a:endParaRPr lang="es-CO"/>
          </a:p>
        </p:txBody>
      </p:sp>
    </p:spTree>
    <p:extLst>
      <p:ext uri="{BB962C8B-B14F-4D97-AF65-F5344CB8AC3E}">
        <p14:creationId xmlns:p14="http://schemas.microsoft.com/office/powerpoint/2010/main" val="3324277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74618" y="388072"/>
            <a:ext cx="9144000" cy="2387600"/>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a:bodyPr>
          <a:lstStyle/>
          <a:p>
            <a:r>
              <a:rPr lang="es-CO" sz="4800" i="1" dirty="0" smtClean="0">
                <a:effectLst>
                  <a:outerShdw blurRad="38100" dist="38100" dir="2700000" algn="tl">
                    <a:srgbClr val="000000">
                      <a:alpha val="43137"/>
                    </a:srgbClr>
                  </a:outerShdw>
                </a:effectLst>
              </a:rPr>
              <a:t>QUE DICE LA BÍBLIA SOBRE EL NOMBRAMIENTO DE </a:t>
            </a:r>
            <a:br>
              <a:rPr lang="es-CO" sz="4800" i="1" dirty="0" smtClean="0">
                <a:effectLst>
                  <a:outerShdw blurRad="38100" dist="38100" dir="2700000" algn="tl">
                    <a:srgbClr val="000000">
                      <a:alpha val="43137"/>
                    </a:srgbClr>
                  </a:outerShdw>
                </a:effectLst>
              </a:rPr>
            </a:br>
            <a:r>
              <a:rPr lang="es-CO" sz="4800" i="1" dirty="0" smtClean="0">
                <a:effectLst>
                  <a:outerShdw blurRad="38100" dist="38100" dir="2700000" algn="tl">
                    <a:srgbClr val="000000">
                      <a:alpha val="43137"/>
                    </a:srgbClr>
                  </a:outerShdw>
                </a:effectLst>
              </a:rPr>
              <a:t>PASTORAS Y ANCIANAS DE IGLESIA</a:t>
            </a:r>
            <a:endParaRPr lang="es-CO" sz="4800" i="1" dirty="0">
              <a:effectLst>
                <a:outerShdw blurRad="38100" dist="38100" dir="2700000" algn="tl">
                  <a:srgbClr val="000000">
                    <a:alpha val="43137"/>
                  </a:srgbClr>
                </a:outerShdw>
              </a:effectLst>
            </a:endParaRPr>
          </a:p>
        </p:txBody>
      </p:sp>
      <p:sp>
        <p:nvSpPr>
          <p:cNvPr id="5" name="AutoShape 2" descr="Resultado de imagen para mujeres pastora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 name="Imagen 5"/>
          <p:cNvPicPr>
            <a:picLocks noChangeAspect="1"/>
          </p:cNvPicPr>
          <p:nvPr/>
        </p:nvPicPr>
        <p:blipFill>
          <a:blip r:embed="rId2"/>
          <a:stretch>
            <a:fillRect/>
          </a:stretch>
        </p:blipFill>
        <p:spPr>
          <a:xfrm>
            <a:off x="2604655" y="2992582"/>
            <a:ext cx="6414654" cy="3671454"/>
          </a:xfrm>
          <a:prstGeom prst="rect">
            <a:avLst/>
          </a:prstGeom>
        </p:spPr>
      </p:pic>
    </p:spTree>
    <p:extLst>
      <p:ext uri="{BB962C8B-B14F-4D97-AF65-F5344CB8AC3E}">
        <p14:creationId xmlns:p14="http://schemas.microsoft.com/office/powerpoint/2010/main" val="42634334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38545" y="277091"/>
            <a:ext cx="11887200" cy="6317673"/>
          </a:xfrm>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marL="0" indent="0" algn="ctr">
              <a:buNone/>
            </a:pPr>
            <a:r>
              <a:rPr lang="es-CO" sz="3200" b="1" i="1" dirty="0"/>
              <a:t>¿</a:t>
            </a:r>
            <a:r>
              <a:rPr lang="es-CO" sz="3200" b="1" i="1" dirty="0" smtClean="0"/>
              <a:t>Qué </a:t>
            </a:r>
            <a:r>
              <a:rPr lang="es-CO" sz="3200" b="1" i="1" dirty="0"/>
              <a:t>dice la Biblia sobre las </a:t>
            </a:r>
            <a:r>
              <a:rPr lang="es-CO" sz="3200" b="1" i="1" dirty="0" smtClean="0"/>
              <a:t>Pastoras y ancianas de iglesia ?</a:t>
            </a:r>
            <a:endParaRPr lang="es-CO" sz="3200" b="1" i="1" dirty="0"/>
          </a:p>
          <a:p>
            <a:pPr marL="0" indent="0" algn="ctr">
              <a:buNone/>
            </a:pPr>
            <a:r>
              <a:rPr lang="es-CO" sz="3200" b="1" dirty="0" smtClean="0"/>
              <a:t>¿</a:t>
            </a:r>
            <a:r>
              <a:rPr lang="es-CO" sz="3200" b="1" dirty="0"/>
              <a:t>Pueden ser las mujeres pastores y </a:t>
            </a:r>
            <a:r>
              <a:rPr lang="es-CO" sz="3200" b="1" dirty="0" smtClean="0"/>
              <a:t>ancianos?</a:t>
            </a:r>
            <a:endParaRPr lang="es-CO" sz="3200" b="1" dirty="0"/>
          </a:p>
          <a:p>
            <a:pPr marL="0" indent="0" algn="ctr">
              <a:buNone/>
            </a:pPr>
            <a:endParaRPr lang="es-CO" dirty="0" smtClean="0"/>
          </a:p>
          <a:p>
            <a:pPr marL="0" indent="0" algn="ctr">
              <a:buNone/>
            </a:pPr>
            <a:r>
              <a:rPr lang="es-CO" dirty="0" smtClean="0"/>
              <a:t>Quiero decir que yo respeto profundamente a las mujeres, y las admiro por el rol que desempeñan en la vida de nosotros los hombres. ¿Que sería no nosotros sin ellas? ¡ciertamente que no existiríamos! </a:t>
            </a:r>
          </a:p>
          <a:p>
            <a:pPr marL="0" indent="0" algn="ctr">
              <a:buNone/>
            </a:pPr>
            <a:r>
              <a:rPr lang="es-CO" dirty="0" smtClean="0"/>
              <a:t>Dios me dio la vida a través de una mujer maravillosa, a la cual recuerdo por su amor y dedicación al hogar, Y cuanto daría por tenerla hoy viva, pero desafortunadamente ya se fue. </a:t>
            </a:r>
          </a:p>
          <a:p>
            <a:pPr marL="0" indent="0" algn="ctr">
              <a:buNone/>
            </a:pPr>
            <a:r>
              <a:rPr lang="es-CO" dirty="0" smtClean="0"/>
              <a:t>Además, Dios me dio una mujer extraordinaria, como compañera en el trayecto de la vida. A la cual amo, admiro y aprecio, por su tolerancia, y dedicación al hogar. A través de ella, Dios me concedió cinco hijas, las cuales a su ves me han dado siete nietas. Por todas ellas no tengo más que palabras de agradecimiento, y motivos para amarlas y apreciar todo lo que han hecho por mi. Muchas gracias.  </a:t>
            </a:r>
          </a:p>
          <a:p>
            <a:pPr marL="0" indent="0" algn="ctr">
              <a:buNone/>
            </a:pPr>
            <a:r>
              <a:rPr lang="es-CO" dirty="0" smtClean="0"/>
              <a:t>A pesar de ello, en este tema no vamos ha resaltar lo que usted o yo pensemos sobre si las mujeres pueden o no pueden ser pastoras o ancianas de iglesia, sino que vamos a permitir que sea Dios a través de La Biblia, el que nos diga, cual es su voluntad.</a:t>
            </a:r>
          </a:p>
        </p:txBody>
      </p:sp>
    </p:spTree>
    <p:extLst>
      <p:ext uri="{BB962C8B-B14F-4D97-AF65-F5344CB8AC3E}">
        <p14:creationId xmlns:p14="http://schemas.microsoft.com/office/powerpoint/2010/main" val="20952037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6000" b="1" dirty="0" smtClean="0"/>
              <a:t>Todo está registrado en la Biblia</a:t>
            </a:r>
            <a:endParaRPr lang="es-CO" sz="6000" b="1" dirty="0"/>
          </a:p>
        </p:txBody>
      </p:sp>
      <p:sp>
        <p:nvSpPr>
          <p:cNvPr id="3" name="Marcador de contenido 2"/>
          <p:cNvSpPr>
            <a:spLocks noGrp="1"/>
          </p:cNvSpPr>
          <p:nvPr>
            <p:ph idx="1"/>
          </p:nvPr>
        </p:nvSpPr>
        <p:spPr>
          <a:xfrm>
            <a:off x="838200" y="5001490"/>
            <a:ext cx="10515600" cy="1593273"/>
          </a:xfrm>
        </p:spPr>
        <p:txBody>
          <a:bodyPr>
            <a:noAutofit/>
          </a:bodyPr>
          <a:lstStyle/>
          <a:p>
            <a:pPr marL="0" indent="0" algn="ctr">
              <a:buNone/>
            </a:pPr>
            <a:r>
              <a:rPr lang="es-CO" sz="4800" b="1" dirty="0" smtClean="0"/>
              <a:t>Si está escrito en la Biblia, no discutas:</a:t>
            </a:r>
          </a:p>
          <a:p>
            <a:pPr marL="0" indent="0" algn="ctr">
              <a:buNone/>
            </a:pPr>
            <a:r>
              <a:rPr lang="es-CO" sz="4800" b="1" dirty="0" smtClean="0"/>
              <a:t> Es Dios quien habla allí.</a:t>
            </a:r>
            <a:endParaRPr lang="es-CO" sz="4400" b="1" dirty="0"/>
          </a:p>
        </p:txBody>
      </p:sp>
      <p:pic>
        <p:nvPicPr>
          <p:cNvPr id="4" name="Imagen 3"/>
          <p:cNvPicPr>
            <a:picLocks noChangeAspect="1"/>
          </p:cNvPicPr>
          <p:nvPr/>
        </p:nvPicPr>
        <p:blipFill>
          <a:blip r:embed="rId2"/>
          <a:stretch>
            <a:fillRect/>
          </a:stretch>
        </p:blipFill>
        <p:spPr>
          <a:xfrm>
            <a:off x="8534401" y="2001115"/>
            <a:ext cx="2819400" cy="2723283"/>
          </a:xfrm>
          <a:prstGeom prst="rect">
            <a:avLst/>
          </a:prstGeom>
        </p:spPr>
      </p:pic>
      <p:pic>
        <p:nvPicPr>
          <p:cNvPr id="5" name="Imagen 4"/>
          <p:cNvPicPr>
            <a:picLocks noChangeAspect="1"/>
          </p:cNvPicPr>
          <p:nvPr/>
        </p:nvPicPr>
        <p:blipFill>
          <a:blip r:embed="rId3"/>
          <a:stretch>
            <a:fillRect/>
          </a:stretch>
        </p:blipFill>
        <p:spPr>
          <a:xfrm>
            <a:off x="3643745" y="1984447"/>
            <a:ext cx="4762933" cy="2723283"/>
          </a:xfrm>
          <a:prstGeom prst="rect">
            <a:avLst/>
          </a:prstGeom>
        </p:spPr>
      </p:pic>
      <p:pic>
        <p:nvPicPr>
          <p:cNvPr id="6" name="Imagen 5"/>
          <p:cNvPicPr>
            <a:picLocks noChangeAspect="1"/>
          </p:cNvPicPr>
          <p:nvPr/>
        </p:nvPicPr>
        <p:blipFill>
          <a:blip r:embed="rId4"/>
          <a:stretch>
            <a:fillRect/>
          </a:stretch>
        </p:blipFill>
        <p:spPr>
          <a:xfrm>
            <a:off x="838200" y="2001116"/>
            <a:ext cx="2680855" cy="2723283"/>
          </a:xfrm>
          <a:prstGeom prst="rect">
            <a:avLst/>
          </a:prstGeom>
        </p:spPr>
      </p:pic>
    </p:spTree>
    <p:extLst>
      <p:ext uri="{BB962C8B-B14F-4D97-AF65-F5344CB8AC3E}">
        <p14:creationId xmlns:p14="http://schemas.microsoft.com/office/powerpoint/2010/main" val="3047744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249382"/>
            <a:ext cx="11748655" cy="6373091"/>
          </a:xfrm>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dirty="0" smtClean="0"/>
              <a:t>Es por ello que vamos a permitir que sea ella la que nos indique el camino a seguir. En </a:t>
            </a:r>
            <a:r>
              <a:rPr lang="es-CO" dirty="0"/>
              <a:t>un clima social de completa igualdad en todas las </a:t>
            </a:r>
            <a:r>
              <a:rPr lang="es-CO" dirty="0" smtClean="0"/>
              <a:t>áreas, </a:t>
            </a:r>
            <a:r>
              <a:rPr lang="es-CO" dirty="0"/>
              <a:t>la enseñanza bíblica de sólo permitir a los hombres ser pastores y ancianos no es muy popular. </a:t>
            </a:r>
            <a:endParaRPr lang="es-CO" dirty="0" smtClean="0"/>
          </a:p>
          <a:p>
            <a:pPr marL="0" indent="0" algn="ctr">
              <a:buNone/>
            </a:pPr>
            <a:r>
              <a:rPr lang="es-CO" sz="3200" dirty="0" smtClean="0">
                <a:solidFill>
                  <a:srgbClr val="FF0000"/>
                </a:solidFill>
              </a:rPr>
              <a:t>Muchas </a:t>
            </a:r>
            <a:r>
              <a:rPr lang="es-CO" sz="3200" dirty="0">
                <a:solidFill>
                  <a:srgbClr val="FF0000"/>
                </a:solidFill>
              </a:rPr>
              <a:t>organizaciones feministas denuncian esta posición como anticuada y machista. Además, muchas iglesias han adoptado la “política correcta” de los estándares sociales y han permitido mujeres pastores y ancianos en la iglesia. </a:t>
            </a:r>
            <a:endParaRPr lang="es-CO" sz="3200" dirty="0" smtClean="0">
              <a:solidFill>
                <a:srgbClr val="FF0000"/>
              </a:solidFill>
            </a:endParaRPr>
          </a:p>
          <a:p>
            <a:pPr marL="0" indent="0" algn="ctr">
              <a:buNone/>
            </a:pPr>
            <a:r>
              <a:rPr lang="es-CO" sz="3200" dirty="0" smtClean="0">
                <a:solidFill>
                  <a:srgbClr val="FF0000"/>
                </a:solidFill>
              </a:rPr>
              <a:t>Pero </a:t>
            </a:r>
            <a:r>
              <a:rPr lang="es-CO" sz="3200" dirty="0">
                <a:solidFill>
                  <a:srgbClr val="FF0000"/>
                </a:solidFill>
              </a:rPr>
              <a:t>la </a:t>
            </a:r>
            <a:r>
              <a:rPr lang="es-CO" sz="3200" dirty="0" smtClean="0">
                <a:solidFill>
                  <a:srgbClr val="FF0000"/>
                </a:solidFill>
              </a:rPr>
              <a:t>gran pregunta </a:t>
            </a:r>
            <a:r>
              <a:rPr lang="es-CO" sz="3200" dirty="0">
                <a:solidFill>
                  <a:srgbClr val="FF0000"/>
                </a:solidFill>
              </a:rPr>
              <a:t>permanece: ¿Es esto </a:t>
            </a:r>
            <a:r>
              <a:rPr lang="es-CO" sz="3200" dirty="0" smtClean="0">
                <a:solidFill>
                  <a:srgbClr val="FF0000"/>
                </a:solidFill>
              </a:rPr>
              <a:t>bíblico? Mi </a:t>
            </a:r>
            <a:r>
              <a:rPr lang="es-CO" sz="3200" dirty="0">
                <a:solidFill>
                  <a:srgbClr val="FF0000"/>
                </a:solidFill>
              </a:rPr>
              <a:t>respuesta a esta pregunta </a:t>
            </a:r>
            <a:r>
              <a:rPr lang="es-CO" sz="3200" dirty="0" smtClean="0">
                <a:solidFill>
                  <a:srgbClr val="FF0000"/>
                </a:solidFill>
              </a:rPr>
              <a:t>es, de acuerdo a la Biblia: “</a:t>
            </a:r>
            <a:r>
              <a:rPr lang="es-CO" sz="3200" dirty="0">
                <a:solidFill>
                  <a:srgbClr val="FF0000"/>
                </a:solidFill>
              </a:rPr>
              <a:t>No. Las mujeres no están para ser pastores y ancianos”.</a:t>
            </a:r>
          </a:p>
          <a:p>
            <a:pPr marL="0" indent="0" algn="ctr">
              <a:buNone/>
            </a:pPr>
            <a:r>
              <a:rPr lang="es-CO" dirty="0"/>
              <a:t>Puede que a muchos no les guste esta respuesta, </a:t>
            </a:r>
            <a:r>
              <a:rPr lang="es-CO" dirty="0" smtClean="0"/>
              <a:t>pero es la respuesta exacta </a:t>
            </a:r>
            <a:r>
              <a:rPr lang="es-CO" dirty="0"/>
              <a:t>a</a:t>
            </a:r>
            <a:r>
              <a:rPr lang="es-CO" dirty="0" smtClean="0"/>
              <a:t> las ordenes Bíblicas. Después </a:t>
            </a:r>
            <a:r>
              <a:rPr lang="es-CO" dirty="0"/>
              <a:t>de </a:t>
            </a:r>
            <a:r>
              <a:rPr lang="es-CO" dirty="0" smtClean="0"/>
              <a:t>que usted lea detenidamente este tema, estará de acuerdo conmigo..</a:t>
            </a:r>
            <a:endParaRPr lang="es-CO" dirty="0"/>
          </a:p>
          <a:p>
            <a:endParaRPr lang="es-CO" dirty="0"/>
          </a:p>
        </p:txBody>
      </p:sp>
    </p:spTree>
    <p:extLst>
      <p:ext uri="{BB962C8B-B14F-4D97-AF65-F5344CB8AC3E}">
        <p14:creationId xmlns:p14="http://schemas.microsoft.com/office/powerpoint/2010/main" val="586384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166255"/>
            <a:ext cx="11651673" cy="6691745"/>
          </a:xfrm>
          <a:solidFill>
            <a:schemeClr val="accent5">
              <a:lumMod val="20000"/>
              <a:lumOff val="80000"/>
            </a:schemeClr>
          </a:solidFill>
        </p:spPr>
        <p:txBody>
          <a:bodyPr>
            <a:normAutofit lnSpcReduction="10000"/>
          </a:bodyPr>
          <a:lstStyle/>
          <a:p>
            <a:pPr marL="0" indent="0">
              <a:buNone/>
            </a:pPr>
            <a:r>
              <a:rPr lang="es-CO" dirty="0" smtClean="0"/>
              <a:t>Téngase en cuenta que las </a:t>
            </a:r>
            <a:r>
              <a:rPr lang="es-CO" dirty="0"/>
              <a:t>mujeres son poco apreciadas y subutilizadas en la iglesia. Existen muchas mujeres con talento que podrían hacer un mejor trabajo en la predicación y la enseñanza que muchos hombres. Sin embargo, el asunto no es si están muy dotadas, sino </a:t>
            </a:r>
            <a:r>
              <a:rPr lang="es-CO" dirty="0" smtClean="0"/>
              <a:t>que se </a:t>
            </a:r>
            <a:r>
              <a:rPr lang="es-CO" dirty="0"/>
              <a:t>trata del orden </a:t>
            </a:r>
            <a:r>
              <a:rPr lang="es-CO" dirty="0" smtClean="0"/>
              <a:t>establecido por </a:t>
            </a:r>
            <a:r>
              <a:rPr lang="es-CO" dirty="0"/>
              <a:t>parte de Dios. </a:t>
            </a:r>
            <a:endParaRPr lang="es-CO" dirty="0" smtClean="0"/>
          </a:p>
          <a:p>
            <a:pPr marL="0" indent="0">
              <a:buNone/>
            </a:pPr>
            <a:r>
              <a:rPr lang="es-CO" u="sng" dirty="0" smtClean="0"/>
              <a:t>¿</a:t>
            </a:r>
            <a:r>
              <a:rPr lang="es-CO" u="sng" dirty="0"/>
              <a:t>Qué dice la Biblia? </a:t>
            </a:r>
            <a:r>
              <a:rPr lang="es-CO" b="1" dirty="0"/>
              <a:t>Nosotros no podemos venir a la Palabra de Dios con nuestros compromisos sociales y hacer que encajen en nuestros deseos. Más </a:t>
            </a:r>
            <a:r>
              <a:rPr lang="es-CO" b="1" dirty="0" smtClean="0"/>
              <a:t>bien nosotros debemos </a:t>
            </a:r>
            <a:r>
              <a:rPr lang="es-CO" b="1" u="sng" dirty="0"/>
              <a:t>cambiar y adaptarnos a lo que la Palabra dice</a:t>
            </a:r>
            <a:r>
              <a:rPr lang="es-CO" dirty="0"/>
              <a:t>.</a:t>
            </a:r>
          </a:p>
          <a:p>
            <a:pPr marL="0" indent="0">
              <a:buNone/>
            </a:pPr>
            <a:endParaRPr lang="es-CO" sz="3200" b="1" u="sng" dirty="0" smtClean="0"/>
          </a:p>
          <a:p>
            <a:pPr marL="0" indent="0">
              <a:buNone/>
            </a:pPr>
            <a:r>
              <a:rPr lang="es-CO" sz="3200" b="1" u="sng" dirty="0" smtClean="0"/>
              <a:t>El modelo original:</a:t>
            </a:r>
          </a:p>
          <a:p>
            <a:pPr marL="0" indent="0">
              <a:buNone/>
            </a:pPr>
            <a:r>
              <a:rPr lang="es-CO" dirty="0" smtClean="0"/>
              <a:t>En </a:t>
            </a:r>
            <a:r>
              <a:rPr lang="es-CO" dirty="0"/>
              <a:t>el principio Dios creó los cielos y la tierra, el Huerto del </a:t>
            </a:r>
            <a:r>
              <a:rPr lang="es-CO" dirty="0" smtClean="0"/>
              <a:t>Edén y creó a Adán.  </a:t>
            </a:r>
            <a:r>
              <a:rPr lang="es-CO" dirty="0"/>
              <a:t>A</a:t>
            </a:r>
            <a:r>
              <a:rPr lang="es-CO" dirty="0" smtClean="0"/>
              <a:t> Adán </a:t>
            </a:r>
            <a:r>
              <a:rPr lang="es-CO" dirty="0"/>
              <a:t>le dio autoridad para llamar a todos los animales por su nombre. Después, hizo a Eva como ayuda para </a:t>
            </a:r>
            <a:r>
              <a:rPr lang="es-CO" dirty="0" smtClean="0"/>
              <a:t>Adán. Así lo registra </a:t>
            </a:r>
            <a:r>
              <a:rPr lang="es-CO" dirty="0" smtClean="0">
                <a:solidFill>
                  <a:srgbClr val="FF0000"/>
                </a:solidFill>
              </a:rPr>
              <a:t>Gen. 2:18</a:t>
            </a:r>
            <a:r>
              <a:rPr lang="es-CO" dirty="0" smtClean="0"/>
              <a:t>. Este </a:t>
            </a:r>
            <a:r>
              <a:rPr lang="es-CO" dirty="0"/>
              <a:t>es un concepto importante debido a que Pablo se refiere al orden de la </a:t>
            </a:r>
            <a:r>
              <a:rPr lang="es-CO" dirty="0" smtClean="0"/>
              <a:t>creación en </a:t>
            </a:r>
            <a:r>
              <a:rPr lang="es-CO" dirty="0"/>
              <a:t>su Epístola a Timoteo cuando discute la relación entre los hombres y las mujeres </a:t>
            </a:r>
            <a:r>
              <a:rPr lang="es-CO" b="1" u="sng" dirty="0"/>
              <a:t>en el contexto de la iglesia</a:t>
            </a:r>
            <a:r>
              <a:rPr lang="es-CO" dirty="0"/>
              <a:t>. Vamos a </a:t>
            </a:r>
            <a:r>
              <a:rPr lang="es-CO" dirty="0" smtClean="0"/>
              <a:t>leer el texto.</a:t>
            </a:r>
            <a:endParaRPr lang="es-CO" dirty="0"/>
          </a:p>
        </p:txBody>
      </p:sp>
    </p:spTree>
    <p:extLst>
      <p:ext uri="{BB962C8B-B14F-4D97-AF65-F5344CB8AC3E}">
        <p14:creationId xmlns:p14="http://schemas.microsoft.com/office/powerpoint/2010/main" val="3642344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332508"/>
            <a:ext cx="11679382" cy="6220691"/>
          </a:xfrm>
        </p:spPr>
        <p:txBody>
          <a:bodyPr>
            <a:normAutofit fontScale="92500"/>
          </a:bodyPr>
          <a:lstStyle/>
          <a:p>
            <a:pPr marL="0" indent="0">
              <a:buNone/>
            </a:pPr>
            <a:r>
              <a:rPr lang="es-CO" sz="3200" dirty="0"/>
              <a:t>Pablo dice, bajo la inspiración de </a:t>
            </a:r>
            <a:r>
              <a:rPr lang="es-CO" sz="3200" dirty="0" smtClean="0"/>
              <a:t>Dios dice en: </a:t>
            </a:r>
            <a:r>
              <a:rPr lang="es-CO" sz="3200" dirty="0">
                <a:solidFill>
                  <a:srgbClr val="FF0000"/>
                </a:solidFill>
              </a:rPr>
              <a:t>(1Ti 2:12-14). </a:t>
            </a:r>
            <a:endParaRPr lang="es-CO" sz="3200" dirty="0" smtClean="0">
              <a:solidFill>
                <a:srgbClr val="FF0000"/>
              </a:solidFill>
            </a:endParaRPr>
          </a:p>
          <a:p>
            <a:r>
              <a:rPr lang="es-CO" dirty="0" smtClean="0"/>
              <a:t>“</a:t>
            </a:r>
            <a:r>
              <a:rPr lang="es-CO" dirty="0">
                <a:latin typeface="Bell MT" panose="02020503060305020303" pitchFamily="18" charset="0"/>
              </a:rPr>
              <a:t>Porque no permito a la mujer enseñar, ni ejercer dominio sobre el hombre, sino estar en silencio. 13 Porque Adán fue formado primero, después Eva; 14 y Adán no fue engañado, sino que la mujer, siendo engañada, incurrió en </a:t>
            </a:r>
            <a:r>
              <a:rPr lang="es-CO" dirty="0" smtClean="0">
                <a:latin typeface="Bell MT" panose="02020503060305020303" pitchFamily="18" charset="0"/>
              </a:rPr>
              <a:t>transgresión</a:t>
            </a:r>
            <a:r>
              <a:rPr lang="es-CO" dirty="0" smtClean="0"/>
              <a:t>.</a:t>
            </a:r>
          </a:p>
          <a:p>
            <a:endParaRPr lang="es-CO" dirty="0"/>
          </a:p>
          <a:p>
            <a:pPr lvl="1"/>
            <a:r>
              <a:rPr lang="es-CO" sz="3200" dirty="0" smtClean="0"/>
              <a:t>Aquí Pablo menciona dos puntos, como motivos para que la mujer no ocupe cargo de liderazgo en la iglesia.</a:t>
            </a:r>
          </a:p>
          <a:p>
            <a:pPr lvl="1"/>
            <a:r>
              <a:rPr lang="es-CO" sz="3500" b="1" dirty="0" smtClean="0"/>
              <a:t>1</a:t>
            </a:r>
            <a:r>
              <a:rPr lang="es-CO" sz="3200" dirty="0" smtClean="0"/>
              <a:t>). </a:t>
            </a:r>
            <a:r>
              <a:rPr lang="es-CO" sz="3200" dirty="0" smtClean="0">
                <a:solidFill>
                  <a:srgbClr val="FF0000"/>
                </a:solidFill>
              </a:rPr>
              <a:t>El hombre fue creado primero</a:t>
            </a:r>
            <a:r>
              <a:rPr lang="es-CO" sz="3200" dirty="0" smtClean="0"/>
              <a:t>. y</a:t>
            </a:r>
          </a:p>
          <a:p>
            <a:pPr lvl="1"/>
            <a:r>
              <a:rPr lang="es-CO" sz="3500" b="1" dirty="0" smtClean="0"/>
              <a:t>2</a:t>
            </a:r>
            <a:r>
              <a:rPr lang="es-CO" sz="3200" dirty="0" smtClean="0"/>
              <a:t>). </a:t>
            </a:r>
            <a:r>
              <a:rPr lang="es-CO" sz="3200" dirty="0" smtClean="0">
                <a:solidFill>
                  <a:srgbClr val="FF0000"/>
                </a:solidFill>
              </a:rPr>
              <a:t>Adán no fue engañado, sino Eva, y por eso incurrió en “transgresión</a:t>
            </a:r>
            <a:r>
              <a:rPr lang="es-CO" sz="3200" dirty="0" smtClean="0"/>
              <a:t>”.</a:t>
            </a:r>
          </a:p>
          <a:p>
            <a:r>
              <a:rPr lang="es-CO" dirty="0" smtClean="0"/>
              <a:t>Este </a:t>
            </a:r>
            <a:r>
              <a:rPr lang="es-CO" dirty="0"/>
              <a:t>pasaje tiene áreas interesantes para discutir, pero nuestro propósito se enfocará en la autoridad de la mujer en la “</a:t>
            </a:r>
            <a:r>
              <a:rPr lang="es-CO" b="1" dirty="0"/>
              <a:t>iglesia</a:t>
            </a:r>
            <a:r>
              <a:rPr lang="es-CO" dirty="0"/>
              <a:t>”. </a:t>
            </a:r>
            <a:r>
              <a:rPr lang="es-CO" u="sng" dirty="0"/>
              <a:t>Aquí existe una estructura establecida por Dios</a:t>
            </a:r>
            <a:r>
              <a:rPr lang="es-CO" dirty="0"/>
              <a:t>. </a:t>
            </a:r>
            <a:r>
              <a:rPr lang="es-CO" u="sng" dirty="0"/>
              <a:t>La mujer no está para tener autoridad sobre el hombre en el contexto de la iglesia</a:t>
            </a:r>
            <a:r>
              <a:rPr lang="es-CO" dirty="0"/>
              <a:t>. Pero esto no se extiende al mundo político/económico. </a:t>
            </a:r>
          </a:p>
          <a:p>
            <a:endParaRPr lang="es-CO" dirty="0"/>
          </a:p>
          <a:p>
            <a:endParaRPr lang="es-CO" dirty="0"/>
          </a:p>
        </p:txBody>
      </p:sp>
    </p:spTree>
    <p:extLst>
      <p:ext uri="{BB962C8B-B14F-4D97-AF65-F5344CB8AC3E}">
        <p14:creationId xmlns:p14="http://schemas.microsoft.com/office/powerpoint/2010/main" val="2640898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6254" y="235527"/>
            <a:ext cx="11817927" cy="6386946"/>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r>
              <a:rPr lang="es-CO" sz="3500" b="1" u="sng" dirty="0" smtClean="0"/>
              <a:t>Diaconisas:</a:t>
            </a:r>
            <a:r>
              <a:rPr lang="es-CO" dirty="0" smtClean="0"/>
              <a:t> En </a:t>
            </a:r>
            <a:r>
              <a:rPr lang="es-CO" dirty="0"/>
              <a:t>el Antiguo Testamento, Débora, fue juez sobre los hombres en Israel. </a:t>
            </a:r>
            <a:r>
              <a:rPr lang="es-CO" dirty="0" smtClean="0">
                <a:solidFill>
                  <a:srgbClr val="FF0000"/>
                </a:solidFill>
              </a:rPr>
              <a:t>(Jue.4:1-5:31). </a:t>
            </a:r>
            <a:r>
              <a:rPr lang="es-CO" dirty="0" smtClean="0"/>
              <a:t>También</a:t>
            </a:r>
            <a:r>
              <a:rPr lang="es-CO" dirty="0"/>
              <a:t>, en el Nuevo Testamento Febe jugó un importante papel en la iglesia en Cencrea (</a:t>
            </a:r>
            <a:r>
              <a:rPr lang="es-CO" dirty="0">
                <a:solidFill>
                  <a:srgbClr val="FF0000"/>
                </a:solidFill>
              </a:rPr>
              <a:t>Romanos </a:t>
            </a:r>
            <a:r>
              <a:rPr lang="es-CO" dirty="0" smtClean="0">
                <a:solidFill>
                  <a:srgbClr val="FF0000"/>
                </a:solidFill>
              </a:rPr>
              <a:t>16:1,2</a:t>
            </a:r>
            <a:r>
              <a:rPr lang="es-CO" dirty="0"/>
              <a:t>). </a:t>
            </a:r>
            <a:r>
              <a:rPr lang="es-CO" dirty="0" smtClean="0"/>
              <a:t>“</a:t>
            </a:r>
            <a:r>
              <a:rPr lang="es-CO" dirty="0" smtClean="0">
                <a:latin typeface="Bell MT" panose="02020503060305020303" pitchFamily="18" charset="0"/>
              </a:rPr>
              <a:t>Os </a:t>
            </a:r>
            <a:r>
              <a:rPr lang="es-CO" dirty="0">
                <a:latin typeface="Bell MT" panose="02020503060305020303" pitchFamily="18" charset="0"/>
              </a:rPr>
              <a:t>encomiendo empero a Febe, nuestra hermana, la cual está en el servicio de la Iglesia que está en </a:t>
            </a:r>
            <a:r>
              <a:rPr lang="es-CO" dirty="0" smtClean="0">
                <a:latin typeface="Bell MT" panose="02020503060305020303" pitchFamily="18" charset="0"/>
              </a:rPr>
              <a:t>Cencrea</a:t>
            </a:r>
            <a:r>
              <a:rPr lang="es-CO" dirty="0">
                <a:latin typeface="Bell MT" panose="02020503060305020303" pitchFamily="18" charset="0"/>
              </a:rPr>
              <a:t>. que la recibáis en el Señor, como es digno a los santos, y la ayudéis en cualquier cosa en que necesite de vosotros; porque ella ha </a:t>
            </a:r>
            <a:r>
              <a:rPr lang="es-CO" b="1" u="sng" dirty="0" smtClean="0">
                <a:latin typeface="Bell MT" panose="02020503060305020303" pitchFamily="18" charset="0"/>
              </a:rPr>
              <a:t>ayudado </a:t>
            </a:r>
            <a:r>
              <a:rPr lang="es-CO" dirty="0">
                <a:latin typeface="Bell MT" panose="02020503060305020303" pitchFamily="18" charset="0"/>
              </a:rPr>
              <a:t>a muchos, y a mí mismo</a:t>
            </a:r>
            <a:r>
              <a:rPr lang="es-CO" dirty="0" smtClean="0"/>
              <a:t>.</a:t>
            </a:r>
            <a:r>
              <a:rPr lang="es-CO" dirty="0" smtClean="0">
                <a:latin typeface="Bell MT" panose="02020503060305020303" pitchFamily="18" charset="0"/>
              </a:rPr>
              <a:t>”. </a:t>
            </a:r>
            <a:r>
              <a:rPr lang="es-CO" dirty="0" smtClean="0">
                <a:solidFill>
                  <a:srgbClr val="FF0000"/>
                </a:solidFill>
                <a:latin typeface="Bell MT" panose="02020503060305020303" pitchFamily="18" charset="0"/>
              </a:rPr>
              <a:t>(Versión SS EE 1569, y RV 1869). </a:t>
            </a:r>
            <a:r>
              <a:rPr lang="es-CO" dirty="0" smtClean="0">
                <a:solidFill>
                  <a:schemeClr val="tx1"/>
                </a:solidFill>
                <a:latin typeface="Bell MT" panose="02020503060305020303" pitchFamily="18" charset="0"/>
              </a:rPr>
              <a:t>Versiones modernas lo traducen  </a:t>
            </a:r>
            <a:r>
              <a:rPr lang="es-CO" dirty="0" smtClean="0">
                <a:solidFill>
                  <a:srgbClr val="FF0000"/>
                </a:solidFill>
                <a:latin typeface="Bell MT" panose="02020503060305020303" pitchFamily="18" charset="0"/>
              </a:rPr>
              <a:t>“</a:t>
            </a:r>
            <a:r>
              <a:rPr lang="es-CO" u="sng" dirty="0" smtClean="0">
                <a:solidFill>
                  <a:schemeClr val="tx1"/>
                </a:solidFill>
                <a:latin typeface="Bell MT" panose="02020503060305020303" pitchFamily="18" charset="0"/>
              </a:rPr>
              <a:t>Diaconisa</a:t>
            </a:r>
            <a:r>
              <a:rPr lang="es-CO" dirty="0" smtClean="0">
                <a:solidFill>
                  <a:srgbClr val="FF0000"/>
                </a:solidFill>
                <a:latin typeface="Bell MT" panose="02020503060305020303" pitchFamily="18" charset="0"/>
              </a:rPr>
              <a:t>” (RV 1960).</a:t>
            </a:r>
          </a:p>
          <a:p>
            <a:endParaRPr lang="es-CO" dirty="0" smtClean="0">
              <a:latin typeface="Bell MT" panose="02020503060305020303" pitchFamily="18" charset="0"/>
            </a:endParaRPr>
          </a:p>
          <a:p>
            <a:r>
              <a:rPr lang="es-CO" dirty="0" smtClean="0">
                <a:latin typeface="Bell MT" panose="02020503060305020303" pitchFamily="18" charset="0"/>
              </a:rPr>
              <a:t>Note que originalmente los apóstoles nombraron por inspiración de Dios siete “diáconos”, no “diaconisas”, </a:t>
            </a:r>
            <a:r>
              <a:rPr lang="es-CO" dirty="0" smtClean="0">
                <a:solidFill>
                  <a:srgbClr val="FF0000"/>
                </a:solidFill>
                <a:latin typeface="Bell MT" panose="02020503060305020303" pitchFamily="18" charset="0"/>
              </a:rPr>
              <a:t>(</a:t>
            </a:r>
            <a:r>
              <a:rPr lang="es-CO" b="1" u="sng" dirty="0" smtClean="0">
                <a:solidFill>
                  <a:srgbClr val="FF0000"/>
                </a:solidFill>
                <a:latin typeface="Bell MT" panose="02020503060305020303" pitchFamily="18" charset="0"/>
              </a:rPr>
              <a:t>Ver Hech.6: 1-7</a:t>
            </a:r>
            <a:r>
              <a:rPr lang="es-CO" dirty="0" smtClean="0">
                <a:solidFill>
                  <a:srgbClr val="FF0000"/>
                </a:solidFill>
                <a:latin typeface="Bell MT" panose="02020503060305020303" pitchFamily="18" charset="0"/>
              </a:rPr>
              <a:t>). </a:t>
            </a:r>
            <a:r>
              <a:rPr lang="es-CO" dirty="0" smtClean="0"/>
              <a:t>No </a:t>
            </a:r>
            <a:r>
              <a:rPr lang="es-CO" dirty="0"/>
              <a:t>hay duda que las mujeres sostuvieron a Pablo en muchas áreas y fueron de gran ayuda en la </a:t>
            </a:r>
            <a:r>
              <a:rPr lang="es-CO" dirty="0" smtClean="0"/>
              <a:t>Iglesia, como lo registra </a:t>
            </a:r>
            <a:r>
              <a:rPr lang="es-CO" dirty="0" smtClean="0">
                <a:solidFill>
                  <a:srgbClr val="FF0000"/>
                </a:solidFill>
              </a:rPr>
              <a:t>(Hecho </a:t>
            </a:r>
            <a:r>
              <a:rPr lang="es-CO" dirty="0">
                <a:solidFill>
                  <a:srgbClr val="FF0000"/>
                </a:solidFill>
              </a:rPr>
              <a:t>2:17; </a:t>
            </a:r>
            <a:r>
              <a:rPr lang="es-CO" dirty="0" smtClean="0">
                <a:solidFill>
                  <a:srgbClr val="FF0000"/>
                </a:solidFill>
              </a:rPr>
              <a:t>18:24 y </a:t>
            </a:r>
            <a:r>
              <a:rPr lang="es-CO" dirty="0">
                <a:solidFill>
                  <a:srgbClr val="FF0000"/>
                </a:solidFill>
              </a:rPr>
              <a:t>21:8)</a:t>
            </a:r>
            <a:r>
              <a:rPr lang="es-CO" dirty="0"/>
              <a:t>; pero de lo que Pablo está hablando en </a:t>
            </a:r>
            <a:r>
              <a:rPr lang="es-CO" dirty="0" smtClean="0"/>
              <a:t>1 Timoteo </a:t>
            </a:r>
            <a:r>
              <a:rPr lang="es-CO" dirty="0"/>
              <a:t>2, es de la relación entre los hombres y las mujeres en la </a:t>
            </a:r>
            <a:r>
              <a:rPr lang="es-CO" u="sng" dirty="0"/>
              <a:t>estructura de la iglesia</a:t>
            </a:r>
            <a:r>
              <a:rPr lang="es-CO" dirty="0"/>
              <a:t>, no en un contexto social o político. </a:t>
            </a:r>
            <a:endParaRPr lang="es-CO" dirty="0" smtClean="0"/>
          </a:p>
          <a:p>
            <a:pPr marL="0" indent="0">
              <a:buNone/>
            </a:pPr>
            <a:endParaRPr lang="es-CO" dirty="0" smtClean="0"/>
          </a:p>
          <a:p>
            <a:pPr marL="0" indent="0">
              <a:buNone/>
            </a:pPr>
            <a:r>
              <a:rPr lang="es-CO" b="1" u="sng" dirty="0" smtClean="0"/>
              <a:t>Comentario Bíblico Adventista</a:t>
            </a:r>
            <a:r>
              <a:rPr lang="es-CO" dirty="0" smtClean="0"/>
              <a:t>. </a:t>
            </a:r>
            <a:r>
              <a:rPr lang="es-CO" dirty="0"/>
              <a:t>Es posible que Febe atendiera algunos asuntos </a:t>
            </a:r>
            <a:r>
              <a:rPr lang="es-CO" u="sng" dirty="0" smtClean="0"/>
              <a:t>LEGALES</a:t>
            </a:r>
            <a:r>
              <a:rPr lang="es-CO" dirty="0" smtClean="0"/>
              <a:t> </a:t>
            </a:r>
            <a:r>
              <a:rPr lang="es-CO" dirty="0"/>
              <a:t>en Roma, y que los miembros de la iglesia en esa ciudad pudieran serle de alguna ayuda. Este vocablo sólo aparece aquí en el NT. Quizá Febe ocupaba una posición que le permitía ayudar a sus hermanos en la fe, no sólo financieramente, sino también política y socialmente. </a:t>
            </a:r>
          </a:p>
          <a:p>
            <a:endParaRPr lang="es-CO" dirty="0"/>
          </a:p>
        </p:txBody>
      </p:sp>
    </p:spTree>
    <p:extLst>
      <p:ext uri="{BB962C8B-B14F-4D97-AF65-F5344CB8AC3E}">
        <p14:creationId xmlns:p14="http://schemas.microsoft.com/office/powerpoint/2010/main" val="11778959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180109"/>
            <a:ext cx="11776364" cy="6497781"/>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buNone/>
            </a:pPr>
            <a:r>
              <a:rPr lang="es-CO" sz="3600" b="1" u="sng" dirty="0" smtClean="0"/>
              <a:t>Obispos y diáconos</a:t>
            </a:r>
            <a:r>
              <a:rPr lang="es-CO" dirty="0" smtClean="0"/>
              <a:t>: </a:t>
            </a:r>
          </a:p>
          <a:p>
            <a:pPr marL="0" indent="0">
              <a:buNone/>
            </a:pPr>
            <a:r>
              <a:rPr lang="es-CO" dirty="0" smtClean="0"/>
              <a:t>Cuando </a:t>
            </a:r>
            <a:r>
              <a:rPr lang="es-CO" dirty="0"/>
              <a:t>miramos </a:t>
            </a:r>
            <a:r>
              <a:rPr lang="es-CO" dirty="0" smtClean="0"/>
              <a:t>detenidamente las </a:t>
            </a:r>
            <a:r>
              <a:rPr lang="es-CO" dirty="0"/>
              <a:t>enseñanzas de Pablo vemos que el </a:t>
            </a:r>
            <a:r>
              <a:rPr lang="es-CO" u="sng" dirty="0" smtClean="0"/>
              <a:t>obispo/administrado</a:t>
            </a:r>
            <a:r>
              <a:rPr lang="es-CO" dirty="0" smtClean="0"/>
              <a:t>r, “</a:t>
            </a:r>
            <a:r>
              <a:rPr lang="es-CO" b="1" dirty="0" smtClean="0">
                <a:latin typeface="Bell MT" panose="02020503060305020303" pitchFamily="18" charset="0"/>
              </a:rPr>
              <a:t>anciano de la iglesia</a:t>
            </a:r>
            <a:r>
              <a:rPr lang="es-CO" dirty="0" smtClean="0">
                <a:latin typeface="Bell MT" panose="02020503060305020303" pitchFamily="18" charset="0"/>
              </a:rPr>
              <a:t>, </a:t>
            </a:r>
            <a:r>
              <a:rPr lang="es-CO" dirty="0">
                <a:latin typeface="Bell MT" panose="02020503060305020303" pitchFamily="18" charset="0"/>
              </a:rPr>
              <a:t>debe ser marido de una </a:t>
            </a:r>
            <a:r>
              <a:rPr lang="es-CO" u="sng" dirty="0">
                <a:latin typeface="Bell MT" panose="02020503060305020303" pitchFamily="18" charset="0"/>
              </a:rPr>
              <a:t>sola </a:t>
            </a:r>
            <a:r>
              <a:rPr lang="es-CO" u="sng" dirty="0" smtClean="0">
                <a:latin typeface="Bell MT" panose="02020503060305020303" pitchFamily="18" charset="0"/>
              </a:rPr>
              <a:t>mujer</a:t>
            </a:r>
            <a:r>
              <a:rPr lang="es-CO" dirty="0" smtClean="0">
                <a:latin typeface="Bell MT" panose="02020503060305020303" pitchFamily="18" charset="0"/>
              </a:rPr>
              <a:t> como dice  </a:t>
            </a:r>
            <a:r>
              <a:rPr lang="es-CO" dirty="0">
                <a:solidFill>
                  <a:srgbClr val="FF0000"/>
                </a:solidFill>
              </a:rPr>
              <a:t>(1 Ti 3:2), </a:t>
            </a:r>
            <a:r>
              <a:rPr lang="es-CO" dirty="0"/>
              <a:t>que gobierne bien su casa y que tenga una buena reputación </a:t>
            </a:r>
            <a:r>
              <a:rPr lang="es-CO" dirty="0">
                <a:solidFill>
                  <a:srgbClr val="FF0000"/>
                </a:solidFill>
              </a:rPr>
              <a:t>(1 Ti 3:4-5). </a:t>
            </a:r>
            <a:endParaRPr lang="es-CO" dirty="0" smtClean="0">
              <a:solidFill>
                <a:srgbClr val="FF0000"/>
              </a:solidFill>
            </a:endParaRPr>
          </a:p>
          <a:p>
            <a:pPr marL="0" indent="0">
              <a:buNone/>
            </a:pPr>
            <a:r>
              <a:rPr lang="es-CO" dirty="0" smtClean="0"/>
              <a:t>Y con referencia a los diáconos, dice: “</a:t>
            </a:r>
            <a:r>
              <a:rPr lang="es-CO" dirty="0" smtClean="0">
                <a:latin typeface="Bell MT" panose="02020503060305020303" pitchFamily="18" charset="0"/>
              </a:rPr>
              <a:t>Los </a:t>
            </a:r>
            <a:r>
              <a:rPr lang="es-CO" dirty="0">
                <a:latin typeface="Bell MT" panose="02020503060305020303" pitchFamily="18" charset="0"/>
              </a:rPr>
              <a:t>diáconos deben ser </a:t>
            </a:r>
            <a:r>
              <a:rPr lang="es-CO" u="sng" dirty="0" smtClean="0">
                <a:latin typeface="Bell MT" panose="02020503060305020303" pitchFamily="18" charset="0"/>
              </a:rPr>
              <a:t>hombres</a:t>
            </a:r>
            <a:r>
              <a:rPr lang="es-CO" dirty="0" smtClean="0">
                <a:latin typeface="Bell MT" panose="02020503060305020303" pitchFamily="18" charset="0"/>
              </a:rPr>
              <a:t> </a:t>
            </a:r>
            <a:r>
              <a:rPr lang="es-CO" dirty="0">
                <a:latin typeface="Bell MT" panose="02020503060305020303" pitchFamily="18" charset="0"/>
              </a:rPr>
              <a:t>honestos</a:t>
            </a:r>
            <a:r>
              <a:rPr lang="es-CO" dirty="0"/>
              <a:t>” </a:t>
            </a:r>
            <a:r>
              <a:rPr lang="es-CO" dirty="0">
                <a:solidFill>
                  <a:srgbClr val="FF0000"/>
                </a:solidFill>
              </a:rPr>
              <a:t>(1 Ti 3:8)</a:t>
            </a:r>
            <a:r>
              <a:rPr lang="es-CO" dirty="0"/>
              <a:t>. </a:t>
            </a:r>
            <a:endParaRPr lang="es-CO" dirty="0" smtClean="0"/>
          </a:p>
          <a:p>
            <a:pPr marL="0" indent="0">
              <a:buNone/>
            </a:pPr>
            <a:r>
              <a:rPr lang="es-CO" dirty="0" smtClean="0"/>
              <a:t>Después</a:t>
            </a:r>
            <a:r>
              <a:rPr lang="es-CO" dirty="0"/>
              <a:t>, Pablo </a:t>
            </a:r>
            <a:r>
              <a:rPr lang="es-CO" dirty="0" smtClean="0"/>
              <a:t>refiriéndose a </a:t>
            </a:r>
            <a:r>
              <a:rPr lang="es-CO" dirty="0"/>
              <a:t>las mujeres en </a:t>
            </a:r>
            <a:r>
              <a:rPr lang="es-CO" dirty="0">
                <a:solidFill>
                  <a:srgbClr val="FF0000"/>
                </a:solidFill>
              </a:rPr>
              <a:t>(</a:t>
            </a:r>
            <a:r>
              <a:rPr lang="es-CO" dirty="0" smtClean="0">
                <a:solidFill>
                  <a:srgbClr val="FF0000"/>
                </a:solidFill>
              </a:rPr>
              <a:t>1 Ti.2:11), </a:t>
            </a:r>
            <a:r>
              <a:rPr lang="es-CO" dirty="0" smtClean="0"/>
              <a:t>dice</a:t>
            </a:r>
            <a:r>
              <a:rPr lang="es-CO" dirty="0"/>
              <a:t>:  </a:t>
            </a:r>
            <a:r>
              <a:rPr lang="es-CO" dirty="0" smtClean="0"/>
              <a:t>“</a:t>
            </a:r>
            <a:r>
              <a:rPr lang="es-CO" dirty="0" smtClean="0">
                <a:latin typeface="Bell MT" panose="02020503060305020303" pitchFamily="18" charset="0"/>
              </a:rPr>
              <a:t>La </a:t>
            </a:r>
            <a:r>
              <a:rPr lang="es-CO" dirty="0">
                <a:latin typeface="Bell MT" panose="02020503060305020303" pitchFamily="18" charset="0"/>
              </a:rPr>
              <a:t>mujer </a:t>
            </a:r>
            <a:r>
              <a:rPr lang="es-CO" u="sng" dirty="0">
                <a:latin typeface="Bell MT" panose="02020503060305020303" pitchFamily="18" charset="0"/>
              </a:rPr>
              <a:t>aprenda</a:t>
            </a:r>
            <a:r>
              <a:rPr lang="es-CO" dirty="0">
                <a:latin typeface="Bell MT" panose="02020503060305020303" pitchFamily="18" charset="0"/>
              </a:rPr>
              <a:t> en silencio con toda </a:t>
            </a:r>
            <a:r>
              <a:rPr lang="es-CO" dirty="0" smtClean="0">
                <a:latin typeface="Bell MT" panose="02020503060305020303" pitchFamily="18" charset="0"/>
              </a:rPr>
              <a:t>sujeción</a:t>
            </a:r>
            <a:r>
              <a:rPr lang="es-CO" dirty="0" smtClean="0"/>
              <a:t>”. </a:t>
            </a:r>
            <a:r>
              <a:rPr lang="es-CO" dirty="0"/>
              <a:t>En el versículo 12 dice:  </a:t>
            </a:r>
            <a:r>
              <a:rPr lang="es-CO" dirty="0" smtClean="0"/>
              <a:t>“</a:t>
            </a:r>
            <a:r>
              <a:rPr lang="es-CO" dirty="0" smtClean="0">
                <a:latin typeface="Bell MT" panose="02020503060305020303" pitchFamily="18" charset="0"/>
              </a:rPr>
              <a:t>Porque </a:t>
            </a:r>
            <a:r>
              <a:rPr lang="es-CO" dirty="0">
                <a:latin typeface="Bell MT" panose="02020503060305020303" pitchFamily="18" charset="0"/>
              </a:rPr>
              <a:t>no permito a la mujer enseñar, ni tomarse </a:t>
            </a:r>
            <a:r>
              <a:rPr lang="es-CO" u="sng" dirty="0">
                <a:latin typeface="Bell MT" panose="02020503060305020303" pitchFamily="18" charset="0"/>
              </a:rPr>
              <a:t>autoridad</a:t>
            </a:r>
            <a:r>
              <a:rPr lang="es-CO" dirty="0">
                <a:latin typeface="Bell MT" panose="02020503060305020303" pitchFamily="18" charset="0"/>
              </a:rPr>
              <a:t> sobre el varón, sino estar en </a:t>
            </a:r>
            <a:r>
              <a:rPr lang="es-CO" dirty="0" smtClean="0">
                <a:latin typeface="Bell MT" panose="02020503060305020303" pitchFamily="18" charset="0"/>
              </a:rPr>
              <a:t>silencio</a:t>
            </a:r>
            <a:r>
              <a:rPr lang="es-CO" dirty="0" smtClean="0"/>
              <a:t>”.  </a:t>
            </a:r>
            <a:r>
              <a:rPr lang="es-CO" dirty="0"/>
              <a:t>Pablo dice: “</a:t>
            </a:r>
            <a:r>
              <a:rPr lang="es-CO" dirty="0">
                <a:latin typeface="Bell MT" panose="02020503060305020303" pitchFamily="18" charset="0"/>
              </a:rPr>
              <a:t>Los </a:t>
            </a:r>
            <a:r>
              <a:rPr lang="es-CO" u="sng" dirty="0">
                <a:latin typeface="Bell MT" panose="02020503060305020303" pitchFamily="18" charset="0"/>
              </a:rPr>
              <a:t>diáconos</a:t>
            </a:r>
            <a:r>
              <a:rPr lang="es-CO" dirty="0">
                <a:latin typeface="Bell MT" panose="02020503060305020303" pitchFamily="18" charset="0"/>
              </a:rPr>
              <a:t> sean maridos de una sola mujer</a:t>
            </a:r>
            <a:r>
              <a:rPr lang="es-CO" dirty="0"/>
              <a:t>,…” </a:t>
            </a:r>
            <a:endParaRPr lang="es-CO" dirty="0" smtClean="0"/>
          </a:p>
          <a:p>
            <a:pPr marL="0" indent="0">
              <a:buNone/>
            </a:pPr>
            <a:r>
              <a:rPr lang="es-CO" dirty="0" smtClean="0"/>
              <a:t>Otra </a:t>
            </a:r>
            <a:r>
              <a:rPr lang="es-CO" dirty="0"/>
              <a:t>vez en </a:t>
            </a:r>
            <a:r>
              <a:rPr lang="es-CO" dirty="0">
                <a:solidFill>
                  <a:srgbClr val="FF0000"/>
                </a:solidFill>
              </a:rPr>
              <a:t>Tito 1:5-7</a:t>
            </a:r>
            <a:r>
              <a:rPr lang="es-CO" dirty="0"/>
              <a:t>, Pablo dice: “</a:t>
            </a:r>
            <a:r>
              <a:rPr lang="es-CO" dirty="0">
                <a:latin typeface="Bell MT" panose="02020503060305020303" pitchFamily="18" charset="0"/>
              </a:rPr>
              <a:t>Por esta causa te dejé en Creta, para que corrigieses lo deficiente, y establecieses </a:t>
            </a:r>
            <a:r>
              <a:rPr lang="es-CO" b="1" u="sng" dirty="0">
                <a:latin typeface="Bell MT" panose="02020503060305020303" pitchFamily="18" charset="0"/>
              </a:rPr>
              <a:t>ancianos</a:t>
            </a:r>
            <a:r>
              <a:rPr lang="es-CO" dirty="0">
                <a:latin typeface="Bell MT" panose="02020503060305020303" pitchFamily="18" charset="0"/>
              </a:rPr>
              <a:t> en cada ciudad, así como yo te mandé; 6 el que fuere irreprensible, </a:t>
            </a:r>
            <a:r>
              <a:rPr lang="es-CO" b="1" u="sng" dirty="0">
                <a:latin typeface="Bell MT" panose="02020503060305020303" pitchFamily="18" charset="0"/>
              </a:rPr>
              <a:t>marido</a:t>
            </a:r>
            <a:r>
              <a:rPr lang="es-CO" dirty="0">
                <a:latin typeface="Bell MT" panose="02020503060305020303" pitchFamily="18" charset="0"/>
              </a:rPr>
              <a:t> de una sola mujer, y tenga hijos creyentes que no estén acusados de disolución ni de rebeldía. 7 Porque es necesario que el </a:t>
            </a:r>
            <a:r>
              <a:rPr lang="es-CO" b="1" u="sng" dirty="0">
                <a:latin typeface="Bell MT" panose="02020503060305020303" pitchFamily="18" charset="0"/>
              </a:rPr>
              <a:t>obispo</a:t>
            </a:r>
            <a:r>
              <a:rPr lang="es-CO" dirty="0">
                <a:latin typeface="Bell MT" panose="02020503060305020303" pitchFamily="18" charset="0"/>
              </a:rPr>
              <a:t> sea irreprensible, como </a:t>
            </a:r>
            <a:r>
              <a:rPr lang="es-CO" b="1" u="sng" dirty="0">
                <a:latin typeface="Bell MT" panose="02020503060305020303" pitchFamily="18" charset="0"/>
              </a:rPr>
              <a:t>administrado</a:t>
            </a:r>
            <a:r>
              <a:rPr lang="es-CO" b="1" dirty="0">
                <a:latin typeface="Bell MT" panose="02020503060305020303" pitchFamily="18" charset="0"/>
              </a:rPr>
              <a:t>r</a:t>
            </a:r>
            <a:r>
              <a:rPr lang="es-CO" dirty="0">
                <a:latin typeface="Bell MT" panose="02020503060305020303" pitchFamily="18" charset="0"/>
              </a:rPr>
              <a:t> de Dios</a:t>
            </a:r>
            <a:r>
              <a:rPr lang="es-CO" dirty="0"/>
              <a:t>…” Note que Pablo intercambia el uso de la palabra “</a:t>
            </a:r>
            <a:r>
              <a:rPr lang="es-CO" b="1" dirty="0"/>
              <a:t>anciano</a:t>
            </a:r>
            <a:r>
              <a:rPr lang="es-CO" dirty="0"/>
              <a:t>” y “</a:t>
            </a:r>
            <a:r>
              <a:rPr lang="es-CO" b="1" dirty="0"/>
              <a:t>administrador</a:t>
            </a:r>
            <a:r>
              <a:rPr lang="es-CO" dirty="0" smtClean="0"/>
              <a:t>”.</a:t>
            </a:r>
            <a:endParaRPr lang="es-CO" dirty="0"/>
          </a:p>
        </p:txBody>
      </p:sp>
    </p:spTree>
    <p:extLst>
      <p:ext uri="{BB962C8B-B14F-4D97-AF65-F5344CB8AC3E}">
        <p14:creationId xmlns:p14="http://schemas.microsoft.com/office/powerpoint/2010/main" val="41214519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80109" y="304800"/>
            <a:ext cx="11707091" cy="6331527"/>
          </a:xfrm>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es-CO" dirty="0"/>
              <a:t>En cada caso, se dan instrucciones para que el </a:t>
            </a:r>
            <a:r>
              <a:rPr lang="es-CO" u="sng" dirty="0" smtClean="0"/>
              <a:t>anciano</a:t>
            </a:r>
            <a:r>
              <a:rPr lang="es-CO" dirty="0"/>
              <a:t> </a:t>
            </a:r>
            <a:r>
              <a:rPr lang="es-CO" dirty="0" smtClean="0"/>
              <a:t>– </a:t>
            </a:r>
            <a:r>
              <a:rPr lang="es-CO" u="sng" dirty="0" smtClean="0"/>
              <a:t>obispo</a:t>
            </a:r>
            <a:r>
              <a:rPr lang="es-CO" dirty="0"/>
              <a:t>,</a:t>
            </a:r>
            <a:r>
              <a:rPr lang="es-CO" dirty="0" smtClean="0"/>
              <a:t> </a:t>
            </a:r>
            <a:r>
              <a:rPr lang="es-CO" u="sng" dirty="0" smtClean="0"/>
              <a:t>administrador de la iglesia, y el diacono,</a:t>
            </a:r>
            <a:r>
              <a:rPr lang="es-CO" dirty="0" smtClean="0"/>
              <a:t> </a:t>
            </a:r>
            <a:r>
              <a:rPr lang="es-CO" dirty="0"/>
              <a:t>sean de sexo </a:t>
            </a:r>
            <a:r>
              <a:rPr lang="es-CO" b="1" u="sng" dirty="0" smtClean="0"/>
              <a:t>MASCULINO</a:t>
            </a:r>
            <a:r>
              <a:rPr lang="es-CO" dirty="0" smtClean="0"/>
              <a:t>. </a:t>
            </a:r>
            <a:r>
              <a:rPr lang="es-CO" dirty="0"/>
              <a:t>Él es marido de una sola mujer, capaz </a:t>
            </a:r>
            <a:r>
              <a:rPr lang="es-CO" dirty="0" smtClean="0"/>
              <a:t>de </a:t>
            </a:r>
            <a:r>
              <a:rPr lang="es-CO" dirty="0"/>
              <a:t>“…</a:t>
            </a:r>
            <a:r>
              <a:rPr lang="es-CO" dirty="0">
                <a:latin typeface="Bell MT" panose="02020503060305020303" pitchFamily="18" charset="0"/>
              </a:rPr>
              <a:t>exhortar con sana enseñanza y convencer a los que contradicen.” </a:t>
            </a:r>
            <a:r>
              <a:rPr lang="es-CO" dirty="0" smtClean="0">
                <a:solidFill>
                  <a:srgbClr val="FF0000"/>
                </a:solidFill>
              </a:rPr>
              <a:t>(Tít. </a:t>
            </a:r>
            <a:r>
              <a:rPr lang="es-CO" dirty="0">
                <a:solidFill>
                  <a:srgbClr val="FF0000"/>
                </a:solidFill>
              </a:rPr>
              <a:t>1:9</a:t>
            </a:r>
            <a:r>
              <a:rPr lang="es-CO" dirty="0" smtClean="0">
                <a:solidFill>
                  <a:srgbClr val="FF0000"/>
                </a:solidFill>
              </a:rPr>
              <a:t>). </a:t>
            </a:r>
            <a:r>
              <a:rPr lang="es-CO" dirty="0" smtClean="0"/>
              <a:t>Si no tiene estas característica, pierde autoridad, no convence al auditorio.  </a:t>
            </a:r>
            <a:r>
              <a:rPr lang="es-CO" dirty="0" smtClean="0">
                <a:solidFill>
                  <a:srgbClr val="FF0000"/>
                </a:solidFill>
              </a:rPr>
              <a:t>(Ver Is.8:20). </a:t>
            </a:r>
          </a:p>
          <a:p>
            <a:r>
              <a:rPr lang="es-CO" dirty="0" smtClean="0"/>
              <a:t>Así pues, no </a:t>
            </a:r>
            <a:r>
              <a:rPr lang="es-CO" dirty="0"/>
              <a:t>vemos ningún mandamiento para que las mujeres sean </a:t>
            </a:r>
            <a:r>
              <a:rPr lang="es-CO" dirty="0" smtClean="0"/>
              <a:t>ancianos, </a:t>
            </a:r>
            <a:r>
              <a:rPr lang="es-CO" dirty="0"/>
              <a:t>-</a:t>
            </a:r>
            <a:r>
              <a:rPr lang="es-CO" dirty="0" smtClean="0"/>
              <a:t>administradoras de la iglesia- o diaconisas.  </a:t>
            </a:r>
            <a:r>
              <a:rPr lang="es-CO" dirty="0"/>
              <a:t>Al contrario, a las mujeres se les dice que “</a:t>
            </a:r>
            <a:r>
              <a:rPr lang="es-CO" dirty="0">
                <a:latin typeface="Bell MT" panose="02020503060305020303" pitchFamily="18" charset="0"/>
              </a:rPr>
              <a:t>sean honestas, no calumniadoras, sino sobrias, fieles en todo</a:t>
            </a:r>
            <a:r>
              <a:rPr lang="es-CO" dirty="0"/>
              <a:t>.” </a:t>
            </a:r>
            <a:r>
              <a:rPr lang="es-CO" dirty="0">
                <a:solidFill>
                  <a:srgbClr val="FF0000"/>
                </a:solidFill>
              </a:rPr>
              <a:t>(1 Ti 3:11). </a:t>
            </a:r>
            <a:r>
              <a:rPr lang="es-CO" dirty="0" smtClean="0"/>
              <a:t>Y como vimos anteriormente: que “aprendan en silencio”</a:t>
            </a:r>
          </a:p>
          <a:p>
            <a:pPr marL="0" indent="0">
              <a:buNone/>
            </a:pPr>
            <a:endParaRPr lang="es-CO" dirty="0" smtClean="0"/>
          </a:p>
          <a:p>
            <a:pPr marL="0" indent="0">
              <a:buNone/>
            </a:pPr>
            <a:r>
              <a:rPr lang="es-CO" sz="3300" b="1" dirty="0" smtClean="0"/>
              <a:t>¿</a:t>
            </a:r>
            <a:r>
              <a:rPr lang="es-CO" sz="3300" b="1" dirty="0"/>
              <a:t>Por qué será que los hombres solteros están fuera como administradores? </a:t>
            </a:r>
            <a:endParaRPr lang="es-CO" sz="3300" b="1" dirty="0" smtClean="0"/>
          </a:p>
          <a:p>
            <a:endParaRPr lang="es-CO" dirty="0"/>
          </a:p>
          <a:p>
            <a:r>
              <a:rPr lang="es-CO" dirty="0" smtClean="0"/>
              <a:t>Esto </a:t>
            </a:r>
            <a:r>
              <a:rPr lang="es-CO" dirty="0"/>
              <a:t>se debe al orden creado de Dios al cual Pablo hace referencia </a:t>
            </a:r>
            <a:r>
              <a:rPr lang="es-CO" dirty="0" smtClean="0"/>
              <a:t>de Gen,</a:t>
            </a:r>
            <a:r>
              <a:rPr lang="es-CO" dirty="0" smtClean="0">
                <a:solidFill>
                  <a:srgbClr val="FF0000"/>
                </a:solidFill>
              </a:rPr>
              <a:t> </a:t>
            </a:r>
            <a:r>
              <a:rPr lang="es-CO" dirty="0" smtClean="0"/>
              <a:t>en cuanto a la creación del hombre, y que lo destaca en </a:t>
            </a:r>
            <a:r>
              <a:rPr lang="es-CO" dirty="0" smtClean="0">
                <a:solidFill>
                  <a:srgbClr val="FF0000"/>
                </a:solidFill>
              </a:rPr>
              <a:t>1 </a:t>
            </a:r>
            <a:r>
              <a:rPr lang="es-CO" dirty="0">
                <a:solidFill>
                  <a:srgbClr val="FF0000"/>
                </a:solidFill>
              </a:rPr>
              <a:t>Ti 2:12-14)</a:t>
            </a:r>
            <a:r>
              <a:rPr lang="es-CO" dirty="0"/>
              <a:t>. Esta no es simplemente una costumbre social que decayó con el antiguo Israel.</a:t>
            </a:r>
          </a:p>
          <a:p>
            <a:endParaRPr lang="es-CO" dirty="0"/>
          </a:p>
        </p:txBody>
      </p:sp>
    </p:spTree>
    <p:extLst>
      <p:ext uri="{BB962C8B-B14F-4D97-AF65-F5344CB8AC3E}">
        <p14:creationId xmlns:p14="http://schemas.microsoft.com/office/powerpoint/2010/main" val="1922741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180110"/>
            <a:ext cx="11665527" cy="6539346"/>
          </a:xfrm>
          <a:solidFill>
            <a:schemeClr val="accent1">
              <a:lumMod val="20000"/>
              <a:lumOff val="80000"/>
            </a:schemeClr>
          </a:solidFill>
        </p:spPr>
        <p:txBody>
          <a:bodyPr>
            <a:normAutofit fontScale="92500" lnSpcReduction="10000"/>
          </a:bodyPr>
          <a:lstStyle/>
          <a:p>
            <a:r>
              <a:rPr lang="es-CO" dirty="0"/>
              <a:t>Adicionalmente, en el Antiguo Testamento en las más de 700 veces que se mencionan sacerdotes, cada uno de ellos fue un hombre. No hay ni un sólo ejemplo de una sacerdotisa. </a:t>
            </a:r>
            <a:r>
              <a:rPr lang="es-CO" dirty="0">
                <a:solidFill>
                  <a:srgbClr val="FF0000"/>
                </a:solidFill>
              </a:rPr>
              <a:t>Esto es significativo debido a que los sacerdotes fueron </a:t>
            </a:r>
            <a:r>
              <a:rPr lang="es-CO" u="sng" dirty="0">
                <a:solidFill>
                  <a:srgbClr val="FF0000"/>
                </a:solidFill>
              </a:rPr>
              <a:t>ordenados por Dios</a:t>
            </a:r>
            <a:r>
              <a:rPr lang="es-CO" dirty="0">
                <a:solidFill>
                  <a:srgbClr val="FF0000"/>
                </a:solidFill>
              </a:rPr>
              <a:t> para llevar a cabo un oficio importante en el </a:t>
            </a:r>
            <a:r>
              <a:rPr lang="es-CO" dirty="0" smtClean="0">
                <a:solidFill>
                  <a:srgbClr val="FF0000"/>
                </a:solidFill>
              </a:rPr>
              <a:t>Santuario para ministrar los </a:t>
            </a:r>
            <a:r>
              <a:rPr lang="es-CO" dirty="0">
                <a:solidFill>
                  <a:srgbClr val="FF0000"/>
                </a:solidFill>
              </a:rPr>
              <a:t>sacrificios. Este nunca fue un trabajo para mujeres.</a:t>
            </a:r>
          </a:p>
          <a:p>
            <a:r>
              <a:rPr lang="es-CO" dirty="0"/>
              <a:t>Por lo tanto, por lo que vemos en Génesis 1-2 y </a:t>
            </a:r>
            <a:r>
              <a:rPr lang="es-CO" dirty="0" smtClean="0"/>
              <a:t>1 </a:t>
            </a:r>
            <a:r>
              <a:rPr lang="es-CO" dirty="0"/>
              <a:t>Timoteo 2 y Tito 1, la persona normal y apropiada para sostener el oficio del anciano/pastor es un hombre</a:t>
            </a:r>
            <a:r>
              <a:rPr lang="es-CO" dirty="0" smtClean="0"/>
              <a:t>.</a:t>
            </a:r>
          </a:p>
          <a:p>
            <a:pPr marL="0" indent="0">
              <a:buNone/>
            </a:pPr>
            <a:endParaRPr lang="es-CO" sz="3500" b="1" dirty="0" smtClean="0"/>
          </a:p>
          <a:p>
            <a:pPr marL="0" indent="0">
              <a:buNone/>
            </a:pPr>
            <a:r>
              <a:rPr lang="es-CO" sz="3500" b="1" dirty="0" smtClean="0"/>
              <a:t>¿</a:t>
            </a:r>
            <a:r>
              <a:rPr lang="es-CO" sz="3500" b="1" dirty="0"/>
              <a:t>Qué hay acerca de Gálatas 3:28?</a:t>
            </a:r>
          </a:p>
          <a:p>
            <a:pPr lvl="1"/>
            <a:r>
              <a:rPr lang="es-CO" sz="3000" dirty="0"/>
              <a:t>“</a:t>
            </a:r>
            <a:r>
              <a:rPr lang="es-CO" sz="3000" dirty="0">
                <a:latin typeface="Bell MT" panose="02020503060305020303" pitchFamily="18" charset="0"/>
              </a:rPr>
              <a:t>Ya no hay judío ni griego; no hay esclavo ni libre; no hay varón ni mujer; porque todos vosotros sois uno en Cristo Jesús.</a:t>
            </a:r>
            <a:r>
              <a:rPr lang="es-CO" sz="3000" dirty="0"/>
              <a:t>” </a:t>
            </a:r>
            <a:r>
              <a:rPr lang="es-CO" sz="3000" dirty="0" smtClean="0">
                <a:solidFill>
                  <a:srgbClr val="FF0000"/>
                </a:solidFill>
              </a:rPr>
              <a:t>(Gal </a:t>
            </a:r>
            <a:r>
              <a:rPr lang="es-CO" sz="3000" dirty="0">
                <a:solidFill>
                  <a:srgbClr val="FF0000"/>
                </a:solidFill>
              </a:rPr>
              <a:t>3:28).</a:t>
            </a:r>
          </a:p>
          <a:p>
            <a:pPr lvl="1"/>
            <a:r>
              <a:rPr lang="es-CO" sz="3000" dirty="0"/>
              <a:t>Con frecuencia, éste versículo es usado para sostener la idea de que las mujeres pueden llevar a cabo los oficios de </a:t>
            </a:r>
            <a:r>
              <a:rPr lang="es-CO" sz="3000" dirty="0" smtClean="0"/>
              <a:t>anciano, pastor o diacono debido </a:t>
            </a:r>
            <a:r>
              <a:rPr lang="es-CO" sz="3000" dirty="0"/>
              <a:t>a que no hay hombre ni mujer en Cristo. El argumento declara que si todos somos iguales, entonces, las mujeres pueden ser </a:t>
            </a:r>
            <a:r>
              <a:rPr lang="es-CO" sz="3000" dirty="0" smtClean="0"/>
              <a:t>pastores, ancianos o diáconos.</a:t>
            </a:r>
            <a:endParaRPr lang="es-CO" sz="3000" dirty="0"/>
          </a:p>
          <a:p>
            <a:endParaRPr lang="es-CO" dirty="0"/>
          </a:p>
        </p:txBody>
      </p:sp>
    </p:spTree>
    <p:extLst>
      <p:ext uri="{BB962C8B-B14F-4D97-AF65-F5344CB8AC3E}">
        <p14:creationId xmlns:p14="http://schemas.microsoft.com/office/powerpoint/2010/main" val="23144711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277092"/>
            <a:ext cx="11596255" cy="6414653"/>
          </a:xfrm>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r>
              <a:rPr lang="es-CO" dirty="0"/>
              <a:t>Desafortunadamente, aquellos que usan este versículo de esta manera, han fallado en leer el contexto. El versículo 23 habla acerca de “aquella fe que iba a ser revelada” y cómo hemos sido traídos a Jesús convirtiéndonos en hijos de Dios por la fe. Ya no estamos más bajo la Ley, sino bajo la Gracia y somos “</a:t>
            </a:r>
            <a:r>
              <a:rPr lang="es-CO" dirty="0">
                <a:latin typeface="Bell MT" panose="02020503060305020303" pitchFamily="18" charset="0"/>
              </a:rPr>
              <a:t>ciertamente linaje de Abraham… y herederos según la promesa.</a:t>
            </a:r>
            <a:r>
              <a:rPr lang="es-CO" dirty="0"/>
              <a:t>” </a:t>
            </a:r>
            <a:r>
              <a:rPr lang="es-CO" dirty="0">
                <a:solidFill>
                  <a:srgbClr val="FF0000"/>
                </a:solidFill>
              </a:rPr>
              <a:t>(v. </a:t>
            </a:r>
            <a:r>
              <a:rPr lang="es-CO" dirty="0" smtClean="0">
                <a:solidFill>
                  <a:srgbClr val="FF0000"/>
                </a:solidFill>
              </a:rPr>
              <a:t>29).</a:t>
            </a:r>
          </a:p>
          <a:p>
            <a:r>
              <a:rPr lang="es-CO" dirty="0" smtClean="0"/>
              <a:t>El </a:t>
            </a:r>
            <a:r>
              <a:rPr lang="es-CO" dirty="0"/>
              <a:t>punto de este pasaje es que somos salvos por la gracia de Dios de acuerdo a Su promesa y que no importa quién es Usted: </a:t>
            </a:r>
            <a:r>
              <a:rPr lang="es-CO" u="sng" dirty="0"/>
              <a:t>si Judío, Griego, esclavo, libre, hombre o mujer</a:t>
            </a:r>
            <a:r>
              <a:rPr lang="es-CO" dirty="0"/>
              <a:t>. Todos somos salvos de la misma forma: por gracia. Aquí, no hay ni hombre ni mujer.</a:t>
            </a:r>
          </a:p>
          <a:p>
            <a:r>
              <a:rPr lang="es-CO" dirty="0"/>
              <a:t>Este versículo no está hablando acerca de la estructura de la Iglesia; está hablando acerca de la salvación “en Cristo”. </a:t>
            </a:r>
            <a:r>
              <a:rPr lang="es-CO" dirty="0" smtClean="0"/>
              <a:t>De lo contrario, Dios a través de Pablo se estaría contradiciendo, lo cual no es posible, porque Dios nunca se contradice. </a:t>
            </a:r>
          </a:p>
          <a:p>
            <a:r>
              <a:rPr lang="es-CO" dirty="0" smtClean="0"/>
              <a:t>Este </a:t>
            </a:r>
            <a:r>
              <a:rPr lang="es-CO" dirty="0"/>
              <a:t>versículo no puede ser usado para sostener que las mujeres sean </a:t>
            </a:r>
            <a:r>
              <a:rPr lang="es-CO" dirty="0" smtClean="0"/>
              <a:t>pastores, ancianos o diaconisas, ya </a:t>
            </a:r>
            <a:r>
              <a:rPr lang="es-CO" dirty="0"/>
              <a:t>que </a:t>
            </a:r>
            <a:r>
              <a:rPr lang="es-CO" dirty="0" smtClean="0"/>
              <a:t>Pablo no </a:t>
            </a:r>
            <a:r>
              <a:rPr lang="es-CO" dirty="0"/>
              <a:t>está hablando </a:t>
            </a:r>
            <a:r>
              <a:rPr lang="es-CO" dirty="0" smtClean="0"/>
              <a:t>aquí acerca </a:t>
            </a:r>
            <a:r>
              <a:rPr lang="es-CO" dirty="0"/>
              <a:t>del </a:t>
            </a:r>
            <a:r>
              <a:rPr lang="es-CO" dirty="0" smtClean="0"/>
              <a:t>tema, sino de la gracia. </a:t>
            </a:r>
            <a:r>
              <a:rPr lang="es-CO" dirty="0"/>
              <a:t>Más bien, para encontrar más </a:t>
            </a:r>
            <a:r>
              <a:rPr lang="es-CO" dirty="0" smtClean="0"/>
              <a:t>textos acerca </a:t>
            </a:r>
            <a:r>
              <a:rPr lang="es-CO" dirty="0"/>
              <a:t>de la estructura de la Iglesia y del liderazgo se necesita ir a los pasajes que hablan acerca de esto: </a:t>
            </a:r>
            <a:r>
              <a:rPr lang="es-CO" dirty="0" smtClean="0">
                <a:solidFill>
                  <a:srgbClr val="FF0000"/>
                </a:solidFill>
              </a:rPr>
              <a:t>1Timoteo </a:t>
            </a:r>
            <a:r>
              <a:rPr lang="es-CO" dirty="0">
                <a:solidFill>
                  <a:srgbClr val="FF0000"/>
                </a:solidFill>
              </a:rPr>
              <a:t>2 y Tito 1</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883989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52401" y="124691"/>
            <a:ext cx="11859490" cy="6622474"/>
          </a:xfrm>
          <a:solidFill>
            <a:schemeClr val="tx2">
              <a:lumMod val="20000"/>
              <a:lumOff val="80000"/>
            </a:schemeClr>
          </a:solidFill>
        </p:spPr>
        <p:txBody>
          <a:bodyPr>
            <a:normAutofit fontScale="77500" lnSpcReduction="20000"/>
          </a:bodyPr>
          <a:lstStyle/>
          <a:p>
            <a:pPr marL="0" indent="0">
              <a:buNone/>
            </a:pPr>
            <a:r>
              <a:rPr lang="es-CO" sz="3600" b="1" dirty="0" smtClean="0"/>
              <a:t>¿Porqué no nombró Jesús una mujer entre los doce apóstoles, que representaban a la iglesia, y a la ves para orientar a la iglesia primitiva, hasta la segunda venida de Cristo?</a:t>
            </a:r>
            <a:endParaRPr lang="es-CO" sz="3600" dirty="0" smtClean="0"/>
          </a:p>
          <a:p>
            <a:pPr lvl="1"/>
            <a:endParaRPr lang="es-CO" sz="3200" dirty="0" smtClean="0"/>
          </a:p>
          <a:p>
            <a:pPr lvl="1"/>
            <a:r>
              <a:rPr lang="es-CO" sz="3200" dirty="0" smtClean="0"/>
              <a:t>Los doce apóstoles elegidos por Jesús, representaban a las doce tribus de Israel, que surgieron de los doce hijos de Jacob, los cuales formaban el Israel literal, y que conformarían el Israel espiritual, la Iglesia del N.T.</a:t>
            </a:r>
          </a:p>
          <a:p>
            <a:pPr lvl="1"/>
            <a:r>
              <a:rPr lang="es-CO" sz="3200" dirty="0" smtClean="0"/>
              <a:t> A estos doce, más adelante, después de ser instruidos, Jesús los envió de dos en dos, a predicar el Evangelio, formando seis parejas de hombres, hermano con hermano, y amigo con amigo. </a:t>
            </a:r>
            <a:r>
              <a:rPr lang="es-CO" sz="3200" dirty="0" smtClean="0">
                <a:solidFill>
                  <a:srgbClr val="FF0000"/>
                </a:solidFill>
              </a:rPr>
              <a:t>(Ma.6:7; DTG 316).  </a:t>
            </a:r>
          </a:p>
          <a:p>
            <a:pPr lvl="1"/>
            <a:r>
              <a:rPr lang="es-CO" sz="3200" dirty="0" smtClean="0"/>
              <a:t>Después envió setenta hombres, de dos en dos, treinta y cinco parejas de hombres. </a:t>
            </a:r>
            <a:r>
              <a:rPr lang="es-CO" sz="3200" dirty="0" smtClean="0">
                <a:solidFill>
                  <a:srgbClr val="FF0000"/>
                </a:solidFill>
              </a:rPr>
              <a:t>(Luc.10:1)</a:t>
            </a:r>
            <a:r>
              <a:rPr lang="es-CO" sz="3200" dirty="0" smtClean="0"/>
              <a:t>.</a:t>
            </a:r>
          </a:p>
          <a:p>
            <a:pPr marL="0" indent="0">
              <a:buNone/>
            </a:pPr>
            <a:endParaRPr lang="es-CO" sz="3600" dirty="0" smtClean="0"/>
          </a:p>
          <a:p>
            <a:pPr marL="0" indent="0">
              <a:buNone/>
            </a:pPr>
            <a:r>
              <a:rPr lang="es-CO" sz="3600" dirty="0" smtClean="0"/>
              <a:t>En el N.T. Está el modelo que Cristo estableció para su iglesia a través de las generaciones futuras. Y no se registra ni siquiera un caso en el N.T. que un discípulo hubiera andado en su obra misionera, con una mujer. La iglesia de Dios debe marcar la diferencia con las demás iglesias. </a:t>
            </a:r>
            <a:r>
              <a:rPr lang="es-CO" sz="3600" dirty="0" smtClean="0">
                <a:solidFill>
                  <a:srgbClr val="FF0000"/>
                </a:solidFill>
              </a:rPr>
              <a:t>Ap.14:4</a:t>
            </a:r>
            <a:r>
              <a:rPr lang="es-CO" sz="3600" dirty="0" smtClean="0"/>
              <a:t>, dice: “Estos </a:t>
            </a:r>
            <a:r>
              <a:rPr lang="es-CO" sz="3600" dirty="0"/>
              <a:t>son los que no se han contaminado con mujeres, pues son </a:t>
            </a:r>
            <a:r>
              <a:rPr lang="es-CO" sz="3600" dirty="0" smtClean="0"/>
              <a:t>vírgenes. </a:t>
            </a:r>
            <a:r>
              <a:rPr lang="es-CO" sz="3600" dirty="0"/>
              <a:t>Estos son los que siguen al Cordero adondequiera que va. Estos son comprados de entre los hombres por primicias para Dios, y para el </a:t>
            </a:r>
            <a:r>
              <a:rPr lang="es-CO" sz="3600" dirty="0" smtClean="0"/>
              <a:t>Cordero”. </a:t>
            </a:r>
            <a:r>
              <a:rPr lang="es-CO" sz="3600" dirty="0"/>
              <a:t>Q</a:t>
            </a:r>
            <a:r>
              <a:rPr lang="es-CO" sz="3600" dirty="0" smtClean="0"/>
              <a:t>uiere decir que la iglesia de Dios debe basarse en las doctrinas puras establecías por Dios en su Palabra. </a:t>
            </a:r>
            <a:endParaRPr lang="es-CO" sz="3600" dirty="0"/>
          </a:p>
        </p:txBody>
      </p:sp>
    </p:spTree>
    <p:extLst>
      <p:ext uri="{BB962C8B-B14F-4D97-AF65-F5344CB8AC3E}">
        <p14:creationId xmlns:p14="http://schemas.microsoft.com/office/powerpoint/2010/main" val="3738232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235527"/>
            <a:ext cx="11582399" cy="6470073"/>
          </a:xfrm>
          <a:solidFill>
            <a:schemeClr val="accent6">
              <a:lumMod val="20000"/>
              <a:lumOff val="80000"/>
            </a:schemeClr>
          </a:solidFill>
        </p:spPr>
        <p:txBody>
          <a:bodyPr>
            <a:normAutofit/>
          </a:bodyPr>
          <a:lstStyle/>
          <a:p>
            <a:pPr marL="0" indent="0">
              <a:buNone/>
            </a:pPr>
            <a:r>
              <a:rPr lang="es-CO" sz="3500" b="1" dirty="0"/>
              <a:t>Ser un Pastor o Anciano es Estar en </a:t>
            </a:r>
            <a:r>
              <a:rPr lang="es-CO" sz="3500" b="1" dirty="0" smtClean="0"/>
              <a:t>Autoridad. </a:t>
            </a:r>
          </a:p>
          <a:p>
            <a:r>
              <a:rPr lang="es-CO" dirty="0" smtClean="0"/>
              <a:t>Dios</a:t>
            </a:r>
            <a:r>
              <a:rPr lang="es-CO" dirty="0"/>
              <a:t>, es un Dios de orden y de equilibrio. </a:t>
            </a:r>
            <a:r>
              <a:rPr lang="es-CO" dirty="0" smtClean="0"/>
              <a:t>Y es Él quien ha </a:t>
            </a:r>
            <a:r>
              <a:rPr lang="es-CO" dirty="0"/>
              <a:t>establecido </a:t>
            </a:r>
            <a:r>
              <a:rPr lang="es-CO" dirty="0" smtClean="0"/>
              <a:t>orden en todo:</a:t>
            </a:r>
            <a:endParaRPr lang="es-CO" dirty="0"/>
          </a:p>
          <a:p>
            <a:pPr marL="0" indent="0">
              <a:buNone/>
            </a:pPr>
            <a:r>
              <a:rPr lang="es-CO" sz="3500" dirty="0"/>
              <a:t>1. </a:t>
            </a:r>
            <a:r>
              <a:rPr lang="es-CO" sz="3500" b="1" u="sng" dirty="0"/>
              <a:t>Dentro de la familia</a:t>
            </a:r>
            <a:r>
              <a:rPr lang="es-CO" sz="3500" dirty="0"/>
              <a:t>:</a:t>
            </a:r>
          </a:p>
          <a:p>
            <a:pPr lvl="1"/>
            <a:r>
              <a:rPr lang="es-CO" dirty="0">
                <a:solidFill>
                  <a:srgbClr val="FF0000"/>
                </a:solidFill>
              </a:rPr>
              <a:t>Génesis 3:16</a:t>
            </a:r>
            <a:r>
              <a:rPr lang="es-CO" dirty="0"/>
              <a:t>: “A la mujer le dijo: «</a:t>
            </a:r>
            <a:r>
              <a:rPr lang="es-CO" dirty="0">
                <a:latin typeface="Bell MT" panose="02020503060305020303" pitchFamily="18" charset="0"/>
              </a:rPr>
              <a:t>Aumentaré en gran manera los dolores cuando des a luz tus hijos. Tu deseo te llevará a tu </a:t>
            </a:r>
            <a:r>
              <a:rPr lang="es-CO" dirty="0" smtClean="0">
                <a:latin typeface="Bell MT" panose="02020503060305020303" pitchFamily="18" charset="0"/>
              </a:rPr>
              <a:t>marido,  </a:t>
            </a:r>
            <a:r>
              <a:rPr lang="es-CO" dirty="0">
                <a:latin typeface="Bell MT" panose="02020503060305020303" pitchFamily="18" charset="0"/>
              </a:rPr>
              <a:t>y él te dominará.</a:t>
            </a:r>
            <a:r>
              <a:rPr lang="es-CO" dirty="0"/>
              <a:t>» </a:t>
            </a:r>
            <a:r>
              <a:rPr lang="es-CO" dirty="0" smtClean="0"/>
              <a:t>“</a:t>
            </a:r>
            <a:r>
              <a:rPr lang="es-CO" dirty="0"/>
              <a:t>O, tu voluntad será sujeta a tu marido.”</a:t>
            </a:r>
          </a:p>
          <a:p>
            <a:pPr lvl="1"/>
            <a:r>
              <a:rPr lang="es-CO" dirty="0" smtClean="0">
                <a:solidFill>
                  <a:srgbClr val="FF0000"/>
                </a:solidFill>
              </a:rPr>
              <a:t>1 </a:t>
            </a:r>
            <a:r>
              <a:rPr lang="es-CO" dirty="0">
                <a:solidFill>
                  <a:srgbClr val="FF0000"/>
                </a:solidFill>
              </a:rPr>
              <a:t>Corintios 11:3</a:t>
            </a:r>
            <a:r>
              <a:rPr lang="es-CO" dirty="0"/>
              <a:t>: “</a:t>
            </a:r>
            <a:r>
              <a:rPr lang="es-CO" dirty="0">
                <a:latin typeface="Bell MT" panose="02020503060305020303" pitchFamily="18" charset="0"/>
              </a:rPr>
              <a:t>Pero quiero que sepáis que Cristo es la cabeza de todo varón, y el varón es la cabeza de la mujer, y Dios la cabeza de Cristo</a:t>
            </a:r>
            <a:r>
              <a:rPr lang="es-CO" dirty="0"/>
              <a:t>.”</a:t>
            </a:r>
          </a:p>
          <a:p>
            <a:pPr lvl="1"/>
            <a:r>
              <a:rPr lang="es-CO" dirty="0">
                <a:solidFill>
                  <a:srgbClr val="FF0000"/>
                </a:solidFill>
              </a:rPr>
              <a:t>Efesios 5:22-23</a:t>
            </a:r>
            <a:r>
              <a:rPr lang="es-CO" dirty="0"/>
              <a:t>: “</a:t>
            </a:r>
            <a:r>
              <a:rPr lang="es-CO" dirty="0">
                <a:latin typeface="Bell MT" panose="02020503060305020303" pitchFamily="18" charset="0"/>
              </a:rPr>
              <a:t>Las casadas estén sujetas a sus propios maridos, como al Señor; 23 porque el marido es cabeza de la mujer, así como Cristo es cabeza de la iglesia, la cual es su cuerpo, y él es su Salvador</a:t>
            </a:r>
            <a:r>
              <a:rPr lang="es-CO" dirty="0"/>
              <a:t>.”</a:t>
            </a:r>
          </a:p>
          <a:p>
            <a:pPr lvl="1"/>
            <a:r>
              <a:rPr lang="es-CO" dirty="0">
                <a:solidFill>
                  <a:srgbClr val="FF0000"/>
                </a:solidFill>
              </a:rPr>
              <a:t>Colosenses 3:18-21</a:t>
            </a:r>
            <a:r>
              <a:rPr lang="es-CO" dirty="0"/>
              <a:t>: “</a:t>
            </a:r>
            <a:r>
              <a:rPr lang="es-CO" dirty="0">
                <a:latin typeface="Bell MT" panose="02020503060305020303" pitchFamily="18" charset="0"/>
              </a:rPr>
              <a:t>Casadas, estad sujetas a vuestros maridos, como conviene en el Señor. 19 Maridos, amad a vuestras mujeres, y no seáis ásperos con ellas. 20 Hijos, obedeced a vuestros padres en todo, porque esto agrada al Señor. 21 Padres, no exasperéis a vuestros hijos, para que no se desalienten</a:t>
            </a:r>
            <a:r>
              <a:rPr lang="es-CO" dirty="0"/>
              <a:t>.”</a:t>
            </a:r>
          </a:p>
          <a:p>
            <a:endParaRPr lang="es-CO" dirty="0"/>
          </a:p>
          <a:p>
            <a:endParaRPr lang="es-CO" dirty="0"/>
          </a:p>
        </p:txBody>
      </p:sp>
    </p:spTree>
    <p:extLst>
      <p:ext uri="{BB962C8B-B14F-4D97-AF65-F5344CB8AC3E}">
        <p14:creationId xmlns:p14="http://schemas.microsoft.com/office/powerpoint/2010/main" val="97691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471054"/>
            <a:ext cx="11651673" cy="6206837"/>
          </a:xfrm>
          <a:solidFill>
            <a:schemeClr val="accent4">
              <a:lumMod val="20000"/>
              <a:lumOff val="80000"/>
            </a:schemeClr>
          </a:solidFill>
        </p:spPr>
        <p:txBody>
          <a:bodyPr>
            <a:normAutofit lnSpcReduction="10000"/>
          </a:bodyPr>
          <a:lstStyle/>
          <a:p>
            <a:pPr marL="0" indent="0">
              <a:buNone/>
            </a:pPr>
            <a:r>
              <a:rPr lang="es-CO" sz="3200" b="1" dirty="0"/>
              <a:t>2. Dentro de la Iglesia</a:t>
            </a:r>
            <a:r>
              <a:rPr lang="es-CO" sz="3600" b="1" dirty="0"/>
              <a:t>:</a:t>
            </a:r>
          </a:p>
          <a:p>
            <a:pPr lvl="1"/>
            <a:endParaRPr lang="es-CO" dirty="0" smtClean="0">
              <a:solidFill>
                <a:srgbClr val="FF0000"/>
              </a:solidFill>
            </a:endParaRPr>
          </a:p>
          <a:p>
            <a:pPr lvl="1"/>
            <a:r>
              <a:rPr lang="es-CO" sz="3200" dirty="0" smtClean="0">
                <a:solidFill>
                  <a:srgbClr val="FF0000"/>
                </a:solidFill>
              </a:rPr>
              <a:t>1 Timoteo </a:t>
            </a:r>
            <a:r>
              <a:rPr lang="es-CO" sz="3200" dirty="0">
                <a:solidFill>
                  <a:srgbClr val="FF0000"/>
                </a:solidFill>
              </a:rPr>
              <a:t>2:11-14</a:t>
            </a:r>
            <a:r>
              <a:rPr lang="es-CO" sz="3200" dirty="0"/>
              <a:t>: “</a:t>
            </a:r>
            <a:r>
              <a:rPr lang="es-CO" sz="3200" dirty="0">
                <a:latin typeface="Bell MT" panose="02020503060305020303" pitchFamily="18" charset="0"/>
              </a:rPr>
              <a:t>La mujer aprenda en silencio, con toda sujeción. 12 Porque no permito a la mujer enseñar, ni ejercer dominio sobre el hombre, sino estar en silencio. 13 Porque Adán fue formado primero, después Eva; 14 y Adán no fue engañado, sino que la mujer, siendo engañada, incurrió en transgresión</a:t>
            </a:r>
            <a:r>
              <a:rPr lang="es-CO" sz="3200" dirty="0"/>
              <a:t>.”</a:t>
            </a:r>
          </a:p>
          <a:p>
            <a:pPr lvl="1"/>
            <a:r>
              <a:rPr lang="es-CO" sz="3200" dirty="0" smtClean="0">
                <a:solidFill>
                  <a:srgbClr val="FF0000"/>
                </a:solidFill>
              </a:rPr>
              <a:t>1Corintios </a:t>
            </a:r>
            <a:r>
              <a:rPr lang="es-CO" sz="3200" dirty="0">
                <a:solidFill>
                  <a:srgbClr val="FF0000"/>
                </a:solidFill>
              </a:rPr>
              <a:t>11:8-9</a:t>
            </a:r>
            <a:r>
              <a:rPr lang="es-CO" sz="3200" dirty="0"/>
              <a:t>: “</a:t>
            </a:r>
            <a:r>
              <a:rPr lang="es-CO" sz="3200" dirty="0">
                <a:latin typeface="Bell MT" panose="02020503060305020303" pitchFamily="18" charset="0"/>
              </a:rPr>
              <a:t>Porque el varón no procede </a:t>
            </a:r>
            <a:r>
              <a:rPr lang="es-CO" sz="3200" dirty="0" smtClean="0">
                <a:latin typeface="Bell MT" panose="02020503060305020303" pitchFamily="18" charset="0"/>
              </a:rPr>
              <a:t>–originalmente- de </a:t>
            </a:r>
            <a:r>
              <a:rPr lang="es-CO" sz="3200" dirty="0">
                <a:latin typeface="Bell MT" panose="02020503060305020303" pitchFamily="18" charset="0"/>
              </a:rPr>
              <a:t>la mujer, sino la mujer del varón, 9 y tampoco el varón fue creado por causa de la mujer, sino la mujer por causa del varón</a:t>
            </a:r>
            <a:r>
              <a:rPr lang="es-CO" sz="3200" dirty="0"/>
              <a:t>.”</a:t>
            </a:r>
          </a:p>
          <a:p>
            <a:pPr marL="0" indent="0">
              <a:buNone/>
            </a:pPr>
            <a:endParaRPr lang="es-CO" sz="3600" dirty="0" smtClean="0"/>
          </a:p>
          <a:p>
            <a:pPr marL="0" indent="0">
              <a:buNone/>
            </a:pPr>
            <a:r>
              <a:rPr lang="es-CO" sz="3200" dirty="0" smtClean="0"/>
              <a:t>Es </a:t>
            </a:r>
            <a:r>
              <a:rPr lang="es-CO" sz="3200" dirty="0"/>
              <a:t>claro entonces, que Dios es un Dios de </a:t>
            </a:r>
            <a:r>
              <a:rPr lang="es-CO" sz="3200" dirty="0" smtClean="0"/>
              <a:t>orden, tanto en la familia como en la iglesia. Por tanto, El fue quien dictó las reglas a seguir.</a:t>
            </a:r>
            <a:endParaRPr lang="es-CO" sz="3200" dirty="0"/>
          </a:p>
        </p:txBody>
      </p:sp>
    </p:spTree>
    <p:extLst>
      <p:ext uri="{BB962C8B-B14F-4D97-AF65-F5344CB8AC3E}">
        <p14:creationId xmlns:p14="http://schemas.microsoft.com/office/powerpoint/2010/main" val="385777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8" y="193964"/>
            <a:ext cx="11720946" cy="6470072"/>
          </a:xfrm>
          <a:solidFill>
            <a:schemeClr val="bg1">
              <a:lumMod val="95000"/>
            </a:schemeClr>
          </a:solidFill>
        </p:spPr>
        <p:txBody>
          <a:bodyPr>
            <a:normAutofit fontScale="92500" lnSpcReduction="10000"/>
          </a:bodyPr>
          <a:lstStyle/>
          <a:p>
            <a:r>
              <a:rPr lang="es-CO" dirty="0"/>
              <a:t>En la creación, Dios hizo primero a Adán y después a Eva como su ayuda. Éste es el orden de la creación. Así lo menciona Pablo en </a:t>
            </a:r>
            <a:r>
              <a:rPr lang="es-CO" dirty="0" smtClean="0">
                <a:solidFill>
                  <a:srgbClr val="FF0000"/>
                </a:solidFill>
              </a:rPr>
              <a:t>1 </a:t>
            </a:r>
            <a:r>
              <a:rPr lang="es-CO" dirty="0">
                <a:solidFill>
                  <a:srgbClr val="FF0000"/>
                </a:solidFill>
              </a:rPr>
              <a:t>Timoteo 2:11-14 </a:t>
            </a:r>
            <a:r>
              <a:rPr lang="es-CO" dirty="0"/>
              <a:t>cuando se refiere a la autoridad. </a:t>
            </a:r>
            <a:endParaRPr lang="es-CO" dirty="0" smtClean="0"/>
          </a:p>
          <a:p>
            <a:r>
              <a:rPr lang="es-CO" dirty="0" smtClean="0"/>
              <a:t>Ser </a:t>
            </a:r>
            <a:r>
              <a:rPr lang="es-CO" dirty="0"/>
              <a:t>un pastor o un anciano es estar en el lugar de la autoridad; por lo tanto, dentro de la Iglesia, para que una mujer sea un pastor o un anciano, ella estaría en autoridad sobre los hombres en la Iglesia, lo cual está en contravía de lo que Pablo dice </a:t>
            </a:r>
            <a:r>
              <a:rPr lang="es-CO" dirty="0" smtClean="0"/>
              <a:t>por inspiración de Dios en 1 Timoteo </a:t>
            </a:r>
            <a:r>
              <a:rPr lang="es-CO" dirty="0"/>
              <a:t>2:11-14.</a:t>
            </a:r>
          </a:p>
          <a:p>
            <a:pPr marL="0" indent="0">
              <a:buNone/>
            </a:pPr>
            <a:endParaRPr lang="es-CO" sz="3600" b="1" dirty="0" smtClean="0"/>
          </a:p>
          <a:p>
            <a:pPr marL="0" indent="0">
              <a:buNone/>
            </a:pPr>
            <a:r>
              <a:rPr lang="es-CO" sz="3600" b="1" dirty="0" smtClean="0"/>
              <a:t>¿</a:t>
            </a:r>
            <a:r>
              <a:rPr lang="es-CO" sz="3600" b="1" dirty="0"/>
              <a:t>Pero esto no enseña a menospreciar a las mujeres?</a:t>
            </a:r>
          </a:p>
          <a:p>
            <a:r>
              <a:rPr lang="es-CO" dirty="0" smtClean="0"/>
              <a:t>¡NO</a:t>
            </a:r>
            <a:r>
              <a:rPr lang="es-CO" dirty="0" smtClean="0"/>
              <a:t>! </a:t>
            </a:r>
            <a:r>
              <a:rPr lang="es-CO" dirty="0"/>
              <a:t>Los líderes masculinos no deberán despreciar para nada a las mujeres. </a:t>
            </a:r>
            <a:endParaRPr lang="es-CO" dirty="0" smtClean="0"/>
          </a:p>
          <a:p>
            <a:r>
              <a:rPr lang="es-CO" sz="3000" b="1" dirty="0" smtClean="0"/>
              <a:t>1</a:t>
            </a:r>
            <a:r>
              <a:rPr lang="es-CO" dirty="0" smtClean="0"/>
              <a:t>). </a:t>
            </a:r>
            <a:r>
              <a:rPr lang="es-CO" dirty="0" smtClean="0"/>
              <a:t>A </a:t>
            </a:r>
            <a:r>
              <a:rPr lang="es-CO" dirty="0"/>
              <a:t>Jesús se le dio la autoridad de Dios el Padre </a:t>
            </a:r>
            <a:r>
              <a:rPr lang="es-CO" dirty="0" smtClean="0"/>
              <a:t>según lo registra </a:t>
            </a:r>
            <a:r>
              <a:rPr lang="es-CO" dirty="0" smtClean="0">
                <a:solidFill>
                  <a:srgbClr val="FF0000"/>
                </a:solidFill>
              </a:rPr>
              <a:t>(Mt </a:t>
            </a:r>
            <a:r>
              <a:rPr lang="es-CO" dirty="0">
                <a:solidFill>
                  <a:srgbClr val="FF0000"/>
                </a:solidFill>
              </a:rPr>
              <a:t>28:18). </a:t>
            </a:r>
            <a:endParaRPr lang="es-CO" dirty="0" smtClean="0">
              <a:solidFill>
                <a:srgbClr val="FF0000"/>
              </a:solidFill>
            </a:endParaRPr>
          </a:p>
          <a:p>
            <a:r>
              <a:rPr lang="es-CO" sz="3000" b="1" dirty="0" smtClean="0"/>
              <a:t>2</a:t>
            </a:r>
            <a:r>
              <a:rPr lang="es-CO" dirty="0" smtClean="0"/>
              <a:t>). </a:t>
            </a:r>
            <a:r>
              <a:rPr lang="es-CO" dirty="0" smtClean="0"/>
              <a:t>Él </a:t>
            </a:r>
            <a:r>
              <a:rPr lang="es-CO" dirty="0"/>
              <a:t>fue enviado por Dios </a:t>
            </a:r>
            <a:r>
              <a:rPr lang="es-CO" dirty="0">
                <a:solidFill>
                  <a:srgbClr val="FF0000"/>
                </a:solidFill>
              </a:rPr>
              <a:t>(</a:t>
            </a:r>
            <a:r>
              <a:rPr lang="es-CO" dirty="0" smtClean="0">
                <a:solidFill>
                  <a:srgbClr val="FF0000"/>
                </a:solidFill>
              </a:rPr>
              <a:t>Jn. </a:t>
            </a:r>
            <a:r>
              <a:rPr lang="es-CO" dirty="0">
                <a:solidFill>
                  <a:srgbClr val="FF0000"/>
                </a:solidFill>
              </a:rPr>
              <a:t>6:38). </a:t>
            </a:r>
            <a:endParaRPr lang="es-CO" dirty="0" smtClean="0">
              <a:solidFill>
                <a:srgbClr val="FF0000"/>
              </a:solidFill>
            </a:endParaRPr>
          </a:p>
          <a:p>
            <a:r>
              <a:rPr lang="es-CO" sz="3000" b="1" dirty="0" smtClean="0"/>
              <a:t>3</a:t>
            </a:r>
            <a:r>
              <a:rPr lang="es-CO" dirty="0" smtClean="0"/>
              <a:t>). </a:t>
            </a:r>
            <a:r>
              <a:rPr lang="es-CO" dirty="0" smtClean="0"/>
              <a:t>Él </a:t>
            </a:r>
            <a:r>
              <a:rPr lang="es-CO" dirty="0"/>
              <a:t>dijo que el Padre era mayor que Él </a:t>
            </a:r>
            <a:r>
              <a:rPr lang="es-CO" dirty="0">
                <a:solidFill>
                  <a:srgbClr val="FF0000"/>
                </a:solidFill>
              </a:rPr>
              <a:t>(</a:t>
            </a:r>
            <a:r>
              <a:rPr lang="es-CO" dirty="0" smtClean="0">
                <a:solidFill>
                  <a:srgbClr val="FF0000"/>
                </a:solidFill>
              </a:rPr>
              <a:t>Jn. </a:t>
            </a:r>
            <a:r>
              <a:rPr lang="es-CO" dirty="0">
                <a:solidFill>
                  <a:srgbClr val="FF0000"/>
                </a:solidFill>
              </a:rPr>
              <a:t>14:28). </a:t>
            </a:r>
            <a:endParaRPr lang="es-CO" dirty="0" smtClean="0">
              <a:solidFill>
                <a:srgbClr val="FF0000"/>
              </a:solidFill>
            </a:endParaRPr>
          </a:p>
          <a:p>
            <a:r>
              <a:rPr lang="es-CO" dirty="0" smtClean="0"/>
              <a:t>¿</a:t>
            </a:r>
            <a:r>
              <a:rPr lang="es-CO" b="1" dirty="0"/>
              <a:t>Se sintió Jesús menospreciado por esto</a:t>
            </a:r>
            <a:r>
              <a:rPr lang="es-CO" dirty="0"/>
              <a:t>? Claro que no. Las mujeres son de gran valor dentro de la Iglesia y necesitan ser </a:t>
            </a:r>
            <a:r>
              <a:rPr lang="es-CO" dirty="0" smtClean="0"/>
              <a:t>usadas de </a:t>
            </a:r>
            <a:r>
              <a:rPr lang="es-CO" dirty="0"/>
              <a:t>acuerdo a los dones que se les han dado.</a:t>
            </a:r>
          </a:p>
        </p:txBody>
      </p:sp>
    </p:spTree>
    <p:extLst>
      <p:ext uri="{BB962C8B-B14F-4D97-AF65-F5344CB8AC3E}">
        <p14:creationId xmlns:p14="http://schemas.microsoft.com/office/powerpoint/2010/main" val="2155644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24691" y="249382"/>
            <a:ext cx="11804073" cy="6608617"/>
          </a:xfrm>
          <a:solidFill>
            <a:schemeClr val="accent3">
              <a:lumMod val="40000"/>
              <a:lumOff val="60000"/>
            </a:schemeClr>
          </a:solidFill>
        </p:spPr>
        <p:txBody>
          <a:bodyPr>
            <a:normAutofit/>
          </a:bodyPr>
          <a:lstStyle/>
          <a:p>
            <a:r>
              <a:rPr lang="es-CO" dirty="0"/>
              <a:t>¿Significa que la sumisión de la esposa al </a:t>
            </a:r>
            <a:r>
              <a:rPr lang="es-CO" dirty="0" smtClean="0"/>
              <a:t>marido, quiere decir que </a:t>
            </a:r>
            <a:r>
              <a:rPr lang="es-CO" dirty="0"/>
              <a:t>ella es menos que el esposo, menos importante o menospreciada? Una vez más: </a:t>
            </a:r>
            <a:r>
              <a:rPr lang="es-CO" dirty="0" smtClean="0"/>
              <a:t>decimos que la Biblia no dice eso. </a:t>
            </a:r>
          </a:p>
          <a:p>
            <a:r>
              <a:rPr lang="es-CO" dirty="0" smtClean="0"/>
              <a:t>El </a:t>
            </a:r>
            <a:r>
              <a:rPr lang="es-CO" dirty="0"/>
              <a:t>hecho de que </a:t>
            </a:r>
            <a:r>
              <a:rPr lang="es-CO" dirty="0" smtClean="0"/>
              <a:t>la mujer no </a:t>
            </a:r>
            <a:r>
              <a:rPr lang="es-CO" dirty="0"/>
              <a:t>tenga un lugar de liderazgo en la iglesia no significa que una mujer es menos que </a:t>
            </a:r>
            <a:r>
              <a:rPr lang="es-CO" dirty="0" smtClean="0"/>
              <a:t>el hombre, </a:t>
            </a:r>
            <a:r>
              <a:rPr lang="es-CO" dirty="0"/>
              <a:t>menos importante o inferior para Dios. Todos son iguales delante de Dios, ya sean judíos, gentiles, libres, esclavos, hombres o mujeres en cuanto a la salvación se refiere. </a:t>
            </a:r>
            <a:r>
              <a:rPr lang="es-CO" dirty="0">
                <a:solidFill>
                  <a:srgbClr val="FF0000"/>
                </a:solidFill>
              </a:rPr>
              <a:t>Pero en la iglesia, Dios ha establecido un orden de la misma forma como lo ha hecho en la familia</a:t>
            </a:r>
            <a:r>
              <a:rPr lang="es-CO" dirty="0"/>
              <a:t>. </a:t>
            </a:r>
            <a:endParaRPr lang="es-CO" dirty="0" smtClean="0"/>
          </a:p>
          <a:p>
            <a:pPr lvl="1"/>
            <a:endParaRPr lang="es-CO" dirty="0" smtClean="0"/>
          </a:p>
          <a:p>
            <a:pPr lvl="1" algn="ctr"/>
            <a:r>
              <a:rPr lang="es-CO" b="1" dirty="0" smtClean="0"/>
              <a:t>EL ORDEN DE DIOS</a:t>
            </a:r>
            <a:r>
              <a:rPr lang="es-CO" b="1" dirty="0"/>
              <a:t> </a:t>
            </a:r>
            <a:r>
              <a:rPr lang="es-CO" b="1" dirty="0" smtClean="0"/>
              <a:t>ES</a:t>
            </a:r>
          </a:p>
          <a:p>
            <a:pPr lvl="1" algn="ctr"/>
            <a:r>
              <a:rPr lang="es-CO" u="sng" dirty="0" smtClean="0"/>
              <a:t>Primero</a:t>
            </a:r>
            <a:r>
              <a:rPr lang="es-CO" dirty="0" smtClean="0"/>
              <a:t>: </a:t>
            </a:r>
            <a:r>
              <a:rPr lang="es-CO" dirty="0" smtClean="0">
                <a:solidFill>
                  <a:srgbClr val="FF0000"/>
                </a:solidFill>
              </a:rPr>
              <a:t>JESÚS</a:t>
            </a:r>
            <a:r>
              <a:rPr lang="es-CO" dirty="0" smtClean="0"/>
              <a:t>,</a:t>
            </a:r>
          </a:p>
          <a:p>
            <a:pPr lvl="1" algn="ctr"/>
            <a:r>
              <a:rPr lang="es-CO" u="sng" dirty="0" smtClean="0"/>
              <a:t>Segundo</a:t>
            </a:r>
            <a:r>
              <a:rPr lang="es-CO" dirty="0" smtClean="0"/>
              <a:t>: </a:t>
            </a:r>
            <a:r>
              <a:rPr lang="es-CO" dirty="0" smtClean="0">
                <a:solidFill>
                  <a:srgbClr val="FF0000"/>
                </a:solidFill>
              </a:rPr>
              <a:t>EL HOMBRE, </a:t>
            </a:r>
          </a:p>
          <a:p>
            <a:pPr lvl="1" algn="ctr"/>
            <a:r>
              <a:rPr lang="es-CO" u="sng" dirty="0" smtClean="0"/>
              <a:t>Tercero</a:t>
            </a:r>
            <a:r>
              <a:rPr lang="es-CO" dirty="0" smtClean="0"/>
              <a:t>: </a:t>
            </a:r>
            <a:r>
              <a:rPr lang="es-CO" dirty="0" smtClean="0">
                <a:solidFill>
                  <a:srgbClr val="FF0000"/>
                </a:solidFill>
              </a:rPr>
              <a:t>LA ESPOSA</a:t>
            </a:r>
            <a:r>
              <a:rPr lang="es-CO" dirty="0" smtClean="0"/>
              <a:t> Y </a:t>
            </a:r>
          </a:p>
          <a:p>
            <a:pPr lvl="1" algn="ctr"/>
            <a:r>
              <a:rPr lang="es-CO" dirty="0" smtClean="0">
                <a:effectLst>
                  <a:outerShdw blurRad="38100" dist="38100" dir="2700000" algn="tl">
                    <a:srgbClr val="000000">
                      <a:alpha val="43137"/>
                    </a:srgbClr>
                  </a:outerShdw>
                </a:effectLst>
              </a:rPr>
              <a:t>Cuatro</a:t>
            </a:r>
            <a:r>
              <a:rPr lang="es-CO" dirty="0" smtClean="0"/>
              <a:t>: </a:t>
            </a:r>
            <a:r>
              <a:rPr lang="es-CO" dirty="0" smtClean="0">
                <a:solidFill>
                  <a:srgbClr val="FF0000"/>
                </a:solidFill>
              </a:rPr>
              <a:t>LOS HIJOS.</a:t>
            </a:r>
          </a:p>
        </p:txBody>
      </p:sp>
    </p:spTree>
    <p:extLst>
      <p:ext uri="{BB962C8B-B14F-4D97-AF65-F5344CB8AC3E}">
        <p14:creationId xmlns:p14="http://schemas.microsoft.com/office/powerpoint/2010/main" val="229504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304800"/>
            <a:ext cx="11623964" cy="6331527"/>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pPr marL="0" indent="0">
              <a:buNone/>
            </a:pPr>
            <a:r>
              <a:rPr lang="es-CO" sz="3600" b="1" dirty="0" smtClean="0"/>
              <a:t>Qué </a:t>
            </a:r>
            <a:r>
              <a:rPr lang="es-CO" sz="3600" b="1" dirty="0"/>
              <a:t>hay acerca de las mujeres que dicen que son llamadas para ser pastores?</a:t>
            </a:r>
          </a:p>
          <a:p>
            <a:r>
              <a:rPr lang="es-CO" dirty="0"/>
              <a:t>En el mundo, existen mujeres pastores que aman a sus congregaciones las cuales han afirmado que son llamadas por Dios para ser pastores. Claro está, que </a:t>
            </a:r>
            <a:r>
              <a:rPr lang="es-CO" dirty="0" smtClean="0"/>
              <a:t>de acuerdo a la Palabra de Dios no </a:t>
            </a:r>
            <a:r>
              <a:rPr lang="es-CO" dirty="0"/>
              <a:t>podemos estar de acuerdo con esto considerando el análisis de la posición bíblica. Más bien, creemos que estas mujeres han usurpado la posición de los hombres e ido en contra de la norma de la revelación Bíblica. Adicionalmente, aquellas que afirman que son llamadas por Dios debido al gran trabajo que están llevando a cabo y los talentos que han recibido, están basando la teología de ellas en la experiencia más no en la Escritura. Recordemos que Dios no cambia de parecer: </a:t>
            </a:r>
            <a:endParaRPr lang="es-CO" dirty="0" smtClean="0"/>
          </a:p>
          <a:p>
            <a:endParaRPr lang="es-CO" dirty="0" smtClean="0">
              <a:solidFill>
                <a:srgbClr val="FF0000"/>
              </a:solidFill>
            </a:endParaRPr>
          </a:p>
          <a:p>
            <a:r>
              <a:rPr lang="es-CO" dirty="0" smtClean="0">
                <a:solidFill>
                  <a:srgbClr val="FF0000"/>
                </a:solidFill>
              </a:rPr>
              <a:t>Sal.89:34</a:t>
            </a:r>
            <a:r>
              <a:rPr lang="es-CO" dirty="0" smtClean="0"/>
              <a:t>: “No </a:t>
            </a:r>
            <a:r>
              <a:rPr lang="es-CO" dirty="0"/>
              <a:t>olvidaré mi pacto </a:t>
            </a:r>
            <a:r>
              <a:rPr lang="es-CO" dirty="0" smtClean="0"/>
              <a:t> ni </a:t>
            </a:r>
            <a:r>
              <a:rPr lang="es-CO" dirty="0"/>
              <a:t>mudaré lo que ha </a:t>
            </a:r>
            <a:r>
              <a:rPr lang="es-CO" dirty="0" smtClean="0"/>
              <a:t>salido de </a:t>
            </a:r>
            <a:r>
              <a:rPr lang="es-CO" dirty="0"/>
              <a:t>mis </a:t>
            </a:r>
            <a:r>
              <a:rPr lang="es-CO" dirty="0" smtClean="0"/>
              <a:t>labios”.</a:t>
            </a:r>
          </a:p>
          <a:p>
            <a:r>
              <a:rPr lang="es-CO" dirty="0" smtClean="0">
                <a:solidFill>
                  <a:srgbClr val="FF0000"/>
                </a:solidFill>
              </a:rPr>
              <a:t>Heb.13:8</a:t>
            </a:r>
            <a:r>
              <a:rPr lang="es-CO" dirty="0"/>
              <a:t>:  </a:t>
            </a:r>
            <a:r>
              <a:rPr lang="es-CO" dirty="0" smtClean="0"/>
              <a:t>“Jesucristo </a:t>
            </a:r>
            <a:r>
              <a:rPr lang="es-CO" dirty="0"/>
              <a:t>es el mismo ayer, hoy y por los </a:t>
            </a:r>
            <a:r>
              <a:rPr lang="es-CO" dirty="0" smtClean="0"/>
              <a:t>siglos”.</a:t>
            </a:r>
          </a:p>
          <a:p>
            <a:r>
              <a:rPr lang="es-CO" dirty="0">
                <a:solidFill>
                  <a:srgbClr val="FF0000"/>
                </a:solidFill>
              </a:rPr>
              <a:t>Sant.1:17</a:t>
            </a:r>
            <a:r>
              <a:rPr lang="es-CO" dirty="0" smtClean="0">
                <a:solidFill>
                  <a:srgbClr val="FF0000"/>
                </a:solidFill>
              </a:rPr>
              <a:t>:</a:t>
            </a:r>
            <a:r>
              <a:rPr lang="es-CO" dirty="0" smtClean="0"/>
              <a:t> “Toda </a:t>
            </a:r>
            <a:r>
              <a:rPr lang="es-CO" dirty="0"/>
              <a:t>buena dádiva y todo don perfecto desciende de lo alto, del Padre de las luces, en el cual no hay mudanza ni sombra de </a:t>
            </a:r>
            <a:r>
              <a:rPr lang="es-CO" dirty="0" smtClean="0"/>
              <a:t>variación”</a:t>
            </a:r>
            <a:endParaRPr lang="es-CO" dirty="0"/>
          </a:p>
        </p:txBody>
      </p:sp>
    </p:spTree>
    <p:extLst>
      <p:ext uri="{BB962C8B-B14F-4D97-AF65-F5344CB8AC3E}">
        <p14:creationId xmlns:p14="http://schemas.microsoft.com/office/powerpoint/2010/main" val="3337007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838200" y="365125"/>
            <a:ext cx="10515600" cy="743239"/>
          </a:xfrm>
        </p:spPr>
        <p:txBody>
          <a:bodyPr>
            <a:noAutofit/>
          </a:bodyPr>
          <a:lstStyle/>
          <a:p>
            <a:r>
              <a:rPr lang="es-CO" sz="6000" b="1" dirty="0" smtClean="0">
                <a:effectLst>
                  <a:outerShdw blurRad="38100" dist="38100" dir="2700000" algn="tl">
                    <a:srgbClr val="000000">
                      <a:alpha val="43137"/>
                    </a:srgbClr>
                  </a:outerShdw>
                </a:effectLst>
              </a:rPr>
              <a:t>Conclusión. </a:t>
            </a:r>
            <a:endParaRPr lang="es-CO" sz="60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304800" y="1427019"/>
            <a:ext cx="11582400" cy="4791508"/>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es-CO" sz="3200" b="1" dirty="0" smtClean="0"/>
              <a:t>1</a:t>
            </a:r>
            <a:r>
              <a:rPr lang="es-CO" dirty="0" smtClean="0"/>
              <a:t>). La Escrituras </a:t>
            </a:r>
            <a:r>
              <a:rPr lang="es-CO" dirty="0"/>
              <a:t>enseñan simple y llanamente </a:t>
            </a:r>
            <a:r>
              <a:rPr lang="es-CO" dirty="0"/>
              <a:t> </a:t>
            </a:r>
            <a:r>
              <a:rPr lang="es-CO" dirty="0" smtClean="0"/>
              <a:t>en </a:t>
            </a:r>
            <a:r>
              <a:rPr lang="es-CO" dirty="0" smtClean="0">
                <a:solidFill>
                  <a:srgbClr val="FF0000"/>
                </a:solidFill>
              </a:rPr>
              <a:t>(Ti.1:5-7). </a:t>
            </a:r>
            <a:r>
              <a:rPr lang="es-CO" dirty="0" smtClean="0"/>
              <a:t>Que el </a:t>
            </a:r>
            <a:r>
              <a:rPr lang="es-CO" u="sng" dirty="0" smtClean="0"/>
              <a:t>anciano</a:t>
            </a:r>
            <a:r>
              <a:rPr lang="es-CO" dirty="0" smtClean="0"/>
              <a:t> de iglesia debe ser hombre, marido de una sola mujer. </a:t>
            </a:r>
          </a:p>
          <a:p>
            <a:pPr marL="0" indent="0">
              <a:buNone/>
            </a:pPr>
            <a:r>
              <a:rPr lang="es-CO" sz="3200" b="1" dirty="0" smtClean="0"/>
              <a:t>2</a:t>
            </a:r>
            <a:r>
              <a:rPr lang="es-CO" dirty="0" smtClean="0"/>
              <a:t>). </a:t>
            </a:r>
            <a:r>
              <a:rPr lang="es-CO" dirty="0" smtClean="0">
                <a:solidFill>
                  <a:srgbClr val="FF0000"/>
                </a:solidFill>
              </a:rPr>
              <a:t>1 Ti.3:1-13.</a:t>
            </a:r>
            <a:r>
              <a:rPr lang="es-CO" dirty="0" smtClean="0"/>
              <a:t> Los </a:t>
            </a:r>
            <a:r>
              <a:rPr lang="es-CO" u="sng" dirty="0"/>
              <a:t>diácono</a:t>
            </a:r>
            <a:r>
              <a:rPr lang="es-CO" dirty="0"/>
              <a:t>s asimismo deben ser </a:t>
            </a:r>
            <a:r>
              <a:rPr lang="es-CO" dirty="0" smtClean="0"/>
              <a:t>maridos </a:t>
            </a:r>
            <a:r>
              <a:rPr lang="es-CO" dirty="0"/>
              <a:t>de una sola </a:t>
            </a:r>
            <a:r>
              <a:rPr lang="es-CO" dirty="0" smtClean="0"/>
              <a:t>mujer.</a:t>
            </a:r>
          </a:p>
          <a:p>
            <a:pPr marL="0" indent="0">
              <a:buNone/>
            </a:pPr>
            <a:r>
              <a:rPr lang="es-CO" sz="3200" b="1" dirty="0" smtClean="0"/>
              <a:t>3</a:t>
            </a:r>
            <a:r>
              <a:rPr lang="es-CO" dirty="0" smtClean="0"/>
              <a:t>). Pablo </a:t>
            </a:r>
            <a:r>
              <a:rPr lang="es-CO" dirty="0"/>
              <a:t>dice </a:t>
            </a:r>
            <a:r>
              <a:rPr lang="es-CO" dirty="0"/>
              <a:t>“Porque no permito a la mujer enseñar, ni tomarse autoridad sobre el varón, sino estar en silencio. </a:t>
            </a:r>
            <a:r>
              <a:rPr lang="es-CO" dirty="0" smtClean="0"/>
              <a:t>13 </a:t>
            </a:r>
            <a:r>
              <a:rPr lang="es-CO" dirty="0"/>
              <a:t>Porque Adam </a:t>
            </a:r>
            <a:r>
              <a:rPr lang="es-CO" dirty="0" smtClean="0"/>
              <a:t>fue </a:t>
            </a:r>
            <a:r>
              <a:rPr lang="es-CO" dirty="0"/>
              <a:t>formado el primero: luego Eva. </a:t>
            </a:r>
            <a:r>
              <a:rPr lang="es-CO" dirty="0" smtClean="0"/>
              <a:t>14 </a:t>
            </a:r>
            <a:r>
              <a:rPr lang="es-CO" dirty="0"/>
              <a:t>Y Adam no </a:t>
            </a:r>
            <a:r>
              <a:rPr lang="es-CO" dirty="0" smtClean="0"/>
              <a:t>fue </a:t>
            </a:r>
            <a:r>
              <a:rPr lang="es-CO" dirty="0"/>
              <a:t>engañado; mas la mujer siendo engañada incurrió en la </a:t>
            </a:r>
            <a:r>
              <a:rPr lang="es-CO" dirty="0" smtClean="0"/>
              <a:t>prevaricación</a:t>
            </a:r>
            <a:r>
              <a:rPr lang="es-CO" dirty="0"/>
              <a:t> </a:t>
            </a:r>
            <a:r>
              <a:rPr lang="es-CO" dirty="0" smtClean="0"/>
              <a:t>–transgresión- </a:t>
            </a:r>
            <a:r>
              <a:rPr lang="es-CO" dirty="0" smtClean="0">
                <a:solidFill>
                  <a:srgbClr val="FF0000"/>
                </a:solidFill>
              </a:rPr>
              <a:t>(! Ti.2:12-14).</a:t>
            </a:r>
          </a:p>
          <a:p>
            <a:pPr marL="0" indent="0">
              <a:buNone/>
            </a:pPr>
            <a:r>
              <a:rPr lang="es-CO" sz="3200" b="1" dirty="0" smtClean="0"/>
              <a:t>4</a:t>
            </a:r>
            <a:r>
              <a:rPr lang="es-CO" dirty="0" smtClean="0"/>
              <a:t>). El apóstol Pablo, y todos los apóstoles por inspiración de Dios, en sus escritos sentaron las bases para la iglesia cristiana a través del tiempo hasta la segunda venida de Cristo. </a:t>
            </a:r>
            <a:r>
              <a:rPr lang="es-CO" dirty="0" smtClean="0">
                <a:solidFill>
                  <a:srgbClr val="FF0000"/>
                </a:solidFill>
              </a:rPr>
              <a:t>(Ver 2 Ti.3:16; Is.8:20). </a:t>
            </a:r>
            <a:endParaRPr lang="es-CO" dirty="0">
              <a:solidFill>
                <a:srgbClr val="FF0000"/>
              </a:solidFill>
            </a:endParaRPr>
          </a:p>
        </p:txBody>
      </p:sp>
    </p:spTree>
    <p:extLst>
      <p:ext uri="{BB962C8B-B14F-4D97-AF65-F5344CB8AC3E}">
        <p14:creationId xmlns:p14="http://schemas.microsoft.com/office/powerpoint/2010/main" val="415976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3346"/>
            <a:ext cx="10515600" cy="1912937"/>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a:bodyPr>
          <a:lstStyle/>
          <a:p>
            <a:pPr marL="0" indent="0">
              <a:buNone/>
            </a:pPr>
            <a:r>
              <a:rPr lang="es-CO" dirty="0" smtClean="0"/>
              <a:t>“</a:t>
            </a:r>
            <a:r>
              <a:rPr lang="es-CO" dirty="0" smtClean="0"/>
              <a:t>Porque no permito a la mujer enseñar, ni ejercer dominio sobre el hombre, sino estar en silencio. 13 Porque Adán fue formado primero, después Eva;” </a:t>
            </a:r>
            <a:endParaRPr lang="es-CO" dirty="0" smtClean="0"/>
          </a:p>
          <a:p>
            <a:pPr marL="0" indent="0">
              <a:buNone/>
            </a:pPr>
            <a:r>
              <a:rPr lang="es-CO" dirty="0" smtClean="0"/>
              <a:t>Note </a:t>
            </a:r>
            <a:r>
              <a:rPr lang="es-CO" dirty="0" smtClean="0"/>
              <a:t>que Pablo trata directamente el tema de la autoridad con el orden creado</a:t>
            </a:r>
            <a:r>
              <a:rPr lang="es-CO" dirty="0" smtClean="0"/>
              <a:t>.</a:t>
            </a:r>
            <a:endParaRPr lang="es-CO" dirty="0" smtClean="0"/>
          </a:p>
        </p:txBody>
      </p:sp>
      <p:sp>
        <p:nvSpPr>
          <p:cNvPr id="2" name="Rectángulo 1"/>
          <p:cNvSpPr/>
          <p:nvPr/>
        </p:nvSpPr>
        <p:spPr>
          <a:xfrm>
            <a:off x="263442" y="2549235"/>
            <a:ext cx="6927273" cy="3416320"/>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La Palabra de Dios claramente nos enseña que tanto el anciano como el diacono debe ser marido de una sola mujer. Que es él quien debe gobernar, tanto en el hogar como en la iglesia, y una mujer no puede calificar para esta posición por su naturaleza de mujer. </a:t>
            </a:r>
          </a:p>
          <a:p>
            <a:endParaRPr lang="es-CO" sz="2400" dirty="0" smtClean="0"/>
          </a:p>
          <a:p>
            <a:r>
              <a:rPr lang="es-CO" sz="2400" dirty="0" smtClean="0"/>
              <a:t>Ahora </a:t>
            </a:r>
            <a:r>
              <a:rPr lang="es-CO" sz="2400" dirty="0"/>
              <a:t>bien este no es un tema de si me gusta o no me gusta. Es irrelevante, ya que el punto central es el hecho de que esto es lo que la Biblia enseña</a:t>
            </a:r>
            <a:r>
              <a:rPr lang="es-CO" sz="2400" dirty="0" smtClean="0"/>
              <a:t>. </a:t>
            </a:r>
            <a:endParaRPr lang="es-CO" sz="2400" dirty="0"/>
          </a:p>
        </p:txBody>
      </p:sp>
      <p:pic>
        <p:nvPicPr>
          <p:cNvPr id="4" name="Imagen 3"/>
          <p:cNvPicPr>
            <a:picLocks noChangeAspect="1"/>
          </p:cNvPicPr>
          <p:nvPr/>
        </p:nvPicPr>
        <p:blipFill>
          <a:blip r:embed="rId2"/>
          <a:stretch>
            <a:fillRect/>
          </a:stretch>
        </p:blipFill>
        <p:spPr>
          <a:xfrm>
            <a:off x="7453745" y="2549235"/>
            <a:ext cx="3900055" cy="3241963"/>
          </a:xfrm>
          <a:prstGeom prst="rect">
            <a:avLst/>
          </a:prstGeom>
        </p:spPr>
      </p:pic>
      <p:sp>
        <p:nvSpPr>
          <p:cNvPr id="5" name="Rectángulo 4"/>
          <p:cNvSpPr/>
          <p:nvPr/>
        </p:nvSpPr>
        <p:spPr>
          <a:xfrm>
            <a:off x="7329261" y="5848299"/>
            <a:ext cx="4149021" cy="461665"/>
          </a:xfrm>
          <a:prstGeom prst="rect">
            <a:avLst/>
          </a:prstGeom>
        </p:spPr>
        <p:txBody>
          <a:bodyPr wrap="none">
            <a:spAutoFit/>
          </a:bodyPr>
          <a:lstStyle/>
          <a:p>
            <a:r>
              <a:rPr lang="es-CO" sz="2400" b="1" dirty="0" smtClean="0"/>
              <a:t>Escudriñando la Biblia con lupa</a:t>
            </a:r>
            <a:endParaRPr lang="es-CO" sz="2400" b="1" dirty="0"/>
          </a:p>
        </p:txBody>
      </p:sp>
    </p:spTree>
    <p:extLst>
      <p:ext uri="{BB962C8B-B14F-4D97-AF65-F5344CB8AC3E}">
        <p14:creationId xmlns:p14="http://schemas.microsoft.com/office/powerpoint/2010/main" val="86024443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2441</TotalTime>
  <Words>3478</Words>
  <Application>Microsoft Office PowerPoint</Application>
  <PresentationFormat>Panorámica</PresentationFormat>
  <Paragraphs>107</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Arial</vt:lpstr>
      <vt:lpstr>Bell MT</vt:lpstr>
      <vt:lpstr>Calibri</vt:lpstr>
      <vt:lpstr>Calibri Light</vt:lpstr>
      <vt:lpstr>Tema de Office</vt:lpstr>
      <vt:lpstr>QUE DICE LA BÍBLIA SOBRE EL NOMBRAMIENTO DE  PASTORAS Y ANCIANAS DE IGLESIA</vt:lpstr>
      <vt:lpstr>Presentación de PowerPoint</vt:lpstr>
      <vt:lpstr>Todo está registrado en la Biblia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DICE LA BÍBLIA SOBRE EL NOMBRAMIENTOS DE PASTORAS Y ANCIAS DE IGLESIA</dc:title>
  <dc:creator>Usuario de Windows</dc:creator>
  <cp:lastModifiedBy>Usuario de Windows</cp:lastModifiedBy>
  <cp:revision>139</cp:revision>
  <dcterms:created xsi:type="dcterms:W3CDTF">2018-05-15T05:58:43Z</dcterms:created>
  <dcterms:modified xsi:type="dcterms:W3CDTF">2018-07-02T06:59:52Z</dcterms:modified>
</cp:coreProperties>
</file>